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325" r:id="rId3"/>
    <p:sldId id="326" r:id="rId4"/>
    <p:sldId id="324" r:id="rId5"/>
    <p:sldId id="290" r:id="rId6"/>
    <p:sldId id="328" r:id="rId7"/>
    <p:sldId id="319" r:id="rId8"/>
    <p:sldId id="291" r:id="rId9"/>
    <p:sldId id="322" r:id="rId10"/>
    <p:sldId id="292" r:id="rId11"/>
    <p:sldId id="293" r:id="rId12"/>
    <p:sldId id="294" r:id="rId13"/>
    <p:sldId id="330" r:id="rId14"/>
    <p:sldId id="332" r:id="rId15"/>
    <p:sldId id="28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C0EB005-9075-4A34-A90B-95761D354BB1}">
          <p14:sldIdLst>
            <p14:sldId id="256"/>
            <p14:sldId id="325"/>
            <p14:sldId id="326"/>
            <p14:sldId id="324"/>
            <p14:sldId id="290"/>
            <p14:sldId id="328"/>
            <p14:sldId id="319"/>
            <p14:sldId id="291"/>
            <p14:sldId id="322"/>
            <p14:sldId id="292"/>
            <p14:sldId id="293"/>
            <p14:sldId id="294"/>
            <p14:sldId id="330"/>
            <p14:sldId id="332"/>
            <p14:sldId id="28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4698" autoAdjust="0"/>
  </p:normalViewPr>
  <p:slideViewPr>
    <p:cSldViewPr>
      <p:cViewPr varScale="1">
        <p:scale>
          <a:sx n="54" d="100"/>
          <a:sy n="54" d="100"/>
        </p:scale>
        <p:origin x="-960" y="-72"/>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2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3E63A-4DCE-4164-BBCA-526EC890E777}" type="datetimeFigureOut">
              <a:rPr lang="en-US" smtClean="0"/>
              <a:t>1/15/2025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C25C1-07AF-42E2-88A0-6448687C2546}" type="slidenum">
              <a:rPr lang="en-US" smtClean="0"/>
              <a:t>‹#›</a:t>
            </a:fld>
            <a:endParaRPr lang="en-US"/>
          </a:p>
        </p:txBody>
      </p:sp>
    </p:spTree>
    <p:extLst>
      <p:ext uri="{BB962C8B-B14F-4D97-AF65-F5344CB8AC3E}">
        <p14:creationId xmlns:p14="http://schemas.microsoft.com/office/powerpoint/2010/main" val="227090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9CB9E0B2-912D-474E-9C79-7B4454E23562}" type="datetimeFigureOut">
              <a:rPr lang="en-US" smtClean="0"/>
              <a:t>1/15/2025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18DB819-3136-486C-BB8A-6D31B131CBD7}"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B9E0B2-912D-474E-9C79-7B4454E2356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B819-3136-486C-BB8A-6D31B131CBD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B9E0B2-912D-474E-9C79-7B4454E2356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B819-3136-486C-BB8A-6D31B131CBD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CB9E0B2-912D-474E-9C79-7B4454E2356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8DB819-3136-486C-BB8A-6D31B131CBD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CB9E0B2-912D-474E-9C79-7B4454E2356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18DB819-3136-486C-BB8A-6D31B131CBD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B9E0B2-912D-474E-9C79-7B4454E2356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DB819-3136-486C-BB8A-6D31B131CBD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CB9E0B2-912D-474E-9C79-7B4454E23562}"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8DB819-3136-486C-BB8A-6D31B131CBD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CB9E0B2-912D-474E-9C79-7B4454E23562}"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8DB819-3136-486C-BB8A-6D31B131CBD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9E0B2-912D-474E-9C79-7B4454E23562}" type="datetimeFigureOut">
              <a:rPr lang="en-US" smtClean="0"/>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8DB819-3136-486C-BB8A-6D31B131CBD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CB9E0B2-912D-474E-9C79-7B4454E2356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DB819-3136-486C-BB8A-6D31B131CBD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CB9E0B2-912D-474E-9C79-7B4454E2356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8DB819-3136-486C-BB8A-6D31B131CBD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CB9E0B2-912D-474E-9C79-7B4454E23562}" type="datetimeFigureOut">
              <a:rPr lang="en-US" smtClean="0"/>
              <a:t>1/15/2025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18DB819-3136-486C-BB8A-6D31B131CBD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600200"/>
            <a:ext cx="8229600" cy="3048000"/>
          </a:xfrm>
        </p:spPr>
        <p:txBody>
          <a:bodyPr>
            <a:noAutofit/>
          </a:bodyPr>
          <a:lstStyle/>
          <a:p>
            <a:r>
              <a:rPr lang="en-US" sz="3200" dirty="0" smtClean="0">
                <a:solidFill>
                  <a:schemeClr val="bg1"/>
                </a:solidFill>
                <a:effectLst/>
                <a:latin typeface="Times New Roman" pitchFamily="18" charset="0"/>
                <a:cs typeface="Times New Roman" pitchFamily="18" charset="0"/>
              </a:rPr>
              <a:t>ASOCIA</a:t>
            </a:r>
            <a:r>
              <a:rPr lang="ro-RO" sz="3200" dirty="0" smtClean="0">
                <a:solidFill>
                  <a:schemeClr val="bg1"/>
                </a:solidFill>
                <a:effectLst/>
                <a:latin typeface="Times New Roman" pitchFamily="18" charset="0"/>
                <a:cs typeface="Times New Roman" pitchFamily="18" charset="0"/>
              </a:rPr>
              <a:t>ȚIA CADRELOR MILITARE ÎN REZERVĂ ȘI RETRAGERE DIN LOGISTICA  ARMATEI </a:t>
            </a:r>
            <a:br>
              <a:rPr lang="ro-RO" sz="3200" dirty="0" smtClean="0">
                <a:solidFill>
                  <a:schemeClr val="bg1"/>
                </a:solidFill>
                <a:effectLst/>
                <a:latin typeface="Times New Roman" pitchFamily="18" charset="0"/>
                <a:cs typeface="Times New Roman" pitchFamily="18" charset="0"/>
              </a:rPr>
            </a:br>
            <a:r>
              <a:rPr lang="en-US" sz="3200" dirty="0" smtClean="0">
                <a:solidFill>
                  <a:schemeClr val="bg1"/>
                </a:solidFill>
                <a:effectLst/>
                <a:latin typeface="Times New Roman" pitchFamily="18" charset="0"/>
                <a:cs typeface="Times New Roman" pitchFamily="18" charset="0"/>
              </a:rPr>
              <a:t>“</a:t>
            </a:r>
            <a:r>
              <a:rPr lang="ro-RO" sz="3200" dirty="0" smtClean="0">
                <a:solidFill>
                  <a:schemeClr val="bg1"/>
                </a:solidFill>
                <a:effectLst/>
                <a:latin typeface="Times New Roman" pitchFamily="18" charset="0"/>
                <a:cs typeface="Times New Roman" pitchFamily="18" charset="0"/>
              </a:rPr>
              <a:t>GENERAL  Constantin zaharia</a:t>
            </a:r>
            <a:r>
              <a:rPr lang="en-US" sz="3200" dirty="0" smtClean="0">
                <a:solidFill>
                  <a:schemeClr val="bg1"/>
                </a:solidFill>
                <a:effectLst/>
                <a:latin typeface="Times New Roman" pitchFamily="18" charset="0"/>
                <a:cs typeface="Times New Roman" pitchFamily="18" charset="0"/>
              </a:rPr>
              <a:t>”</a:t>
            </a:r>
            <a:r>
              <a:rPr lang="ro-RO" sz="3200" dirty="0" smtClean="0">
                <a:solidFill>
                  <a:schemeClr val="bg1"/>
                </a:solidFill>
                <a:effectLst/>
                <a:latin typeface="Times New Roman" pitchFamily="18" charset="0"/>
                <a:cs typeface="Times New Roman" pitchFamily="18" charset="0"/>
              </a:rPr>
              <a:t> </a:t>
            </a:r>
            <a:br>
              <a:rPr lang="ro-RO" sz="3200" dirty="0" smtClean="0">
                <a:solidFill>
                  <a:schemeClr val="bg1"/>
                </a:solidFill>
                <a:effectLst/>
                <a:latin typeface="Times New Roman" pitchFamily="18" charset="0"/>
                <a:cs typeface="Times New Roman" pitchFamily="18" charset="0"/>
              </a:rPr>
            </a:br>
            <a:r>
              <a:rPr lang="ro-RO" sz="3200" dirty="0" smtClean="0">
                <a:solidFill>
                  <a:schemeClr val="bg1"/>
                </a:solidFill>
                <a:effectLst/>
                <a:latin typeface="Times New Roman" pitchFamily="18" charset="0"/>
                <a:cs typeface="Times New Roman" pitchFamily="18" charset="0"/>
              </a:rPr>
              <a:t>- Filiala  județeană hunedoara -</a:t>
            </a:r>
            <a:endParaRPr lang="en-US" sz="3200" dirty="0">
              <a:solidFill>
                <a:schemeClr val="bg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4291360738"/>
      </p:ext>
    </p:extLst>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68291"/>
            <a:ext cx="8458200" cy="4670509"/>
          </a:xfrm>
          <a:prstGeom prst="rect">
            <a:avLst/>
          </a:prstGeom>
        </p:spPr>
        <p:txBody>
          <a:bodyPr wrap="square">
            <a:spAutoFit/>
          </a:bodyPr>
          <a:lstStyle/>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organizarea </a:t>
            </a:r>
            <a:r>
              <a:rPr lang="ro-RO" dirty="0">
                <a:solidFill>
                  <a:schemeClr val="bg1"/>
                </a:solidFill>
                <a:latin typeface="Times New Roman"/>
                <a:ea typeface="Times New Roman"/>
              </a:rPr>
              <a:t>de reuniuni, seminarii, întâlniri, expoziții tematice, activități culturale, religioase și/sau recreative;</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activități </a:t>
            </a:r>
            <a:r>
              <a:rPr lang="ro-RO" dirty="0">
                <a:solidFill>
                  <a:schemeClr val="bg1"/>
                </a:solidFill>
                <a:latin typeface="Times New Roman"/>
                <a:ea typeface="Times New Roman"/>
              </a:rPr>
              <a:t>de protecție și apărare a intereselor unor grupuri vulnerabile și chiar din rândul membrilor;</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identificarea </a:t>
            </a:r>
            <a:r>
              <a:rPr lang="ro-RO" dirty="0">
                <a:solidFill>
                  <a:schemeClr val="bg1"/>
                </a:solidFill>
                <a:latin typeface="Times New Roman"/>
                <a:ea typeface="Times New Roman"/>
              </a:rPr>
              <a:t>monumentelor, cimitirelor, parcelelor de onoare, edificiilor sau altor opere comemorative de război realizate în cinstea eroilor români și străini cazuți la datorie pe teritoriul județului Hunedoara. Îngrijirea, protejarea și restaurarea acestora – după posibilitățile proprii și în colaborare cu autoritățile publice locale sau centrale, pe baza prevederilor legislației în vigoare;</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identificarea </a:t>
            </a:r>
            <a:r>
              <a:rPr lang="ro-RO" dirty="0">
                <a:solidFill>
                  <a:schemeClr val="bg1"/>
                </a:solidFill>
                <a:latin typeface="Times New Roman"/>
                <a:ea typeface="Times New Roman"/>
              </a:rPr>
              <a:t>eroilor din județul Hunedoara și organizarea de activități culturale și religioase, care să eternizeze memoria acestora, inclusiv prin construirea de noi opere comemorative de război (monumente, troițe, plăci comemorative) acolo unde acestea nu există;</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organizarea </a:t>
            </a:r>
            <a:r>
              <a:rPr lang="ro-RO" dirty="0">
                <a:solidFill>
                  <a:schemeClr val="bg1"/>
                </a:solidFill>
                <a:latin typeface="Times New Roman"/>
                <a:ea typeface="Times New Roman"/>
              </a:rPr>
              <a:t>de activități pentru a cultiva în rândul societății civile dragostea și atașamentul față de România, respectul față de simbolurile și valorile naționale, recunoștința față de înaintașii noștrii care s – au jertfit pentru apărarea țării, independenței, integrității și suveranității naționale;</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organizarea </a:t>
            </a:r>
            <a:r>
              <a:rPr lang="ro-RO" dirty="0">
                <a:solidFill>
                  <a:schemeClr val="bg1"/>
                </a:solidFill>
                <a:latin typeface="Times New Roman"/>
                <a:ea typeface="Times New Roman"/>
              </a:rPr>
              <a:t>de activități și sprijinirea activităților care au ca scop cunoașterea și promovarea eroilor, a patriotismului, a istoriei poporului român și a geografiei României, în rândul tinerilor din învățământul preuniversitar, prin înființarea în școli a cercurilor </a:t>
            </a:r>
            <a:r>
              <a:rPr lang="en-US" dirty="0">
                <a:solidFill>
                  <a:schemeClr val="bg1"/>
                </a:solidFill>
                <a:latin typeface="Times New Roman"/>
                <a:ea typeface="Times New Roman"/>
              </a:rPr>
              <a:t>“</a:t>
            </a:r>
            <a:r>
              <a:rPr lang="ro-RO" dirty="0">
                <a:solidFill>
                  <a:schemeClr val="bg1"/>
                </a:solidFill>
                <a:latin typeface="Times New Roman"/>
                <a:ea typeface="Times New Roman"/>
              </a:rPr>
              <a:t> Eroii României</a:t>
            </a:r>
            <a:r>
              <a:rPr lang="en-US" dirty="0">
                <a:solidFill>
                  <a:schemeClr val="bg1"/>
                </a:solidFill>
                <a:latin typeface="Times New Roman"/>
                <a:ea typeface="Times New Roman"/>
              </a:rPr>
              <a:t>”;</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137840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438141"/>
            <a:ext cx="7772400" cy="3362459"/>
          </a:xfrm>
          <a:prstGeom prst="rect">
            <a:avLst/>
          </a:prstGeom>
        </p:spPr>
        <p:txBody>
          <a:bodyPr wrap="square">
            <a:spAutoFit/>
          </a:bodyPr>
          <a:lstStyle/>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a:t>
            </a:r>
            <a:r>
              <a:rPr lang="en-US" dirty="0" err="1" smtClean="0">
                <a:solidFill>
                  <a:schemeClr val="bg1"/>
                </a:solidFill>
                <a:latin typeface="Times New Roman"/>
                <a:ea typeface="Times New Roman"/>
              </a:rPr>
              <a:t>organizarea</a:t>
            </a:r>
            <a:r>
              <a:rPr lang="en-US" dirty="0" smtClean="0">
                <a:solidFill>
                  <a:schemeClr val="bg1"/>
                </a:solidFill>
                <a:latin typeface="Times New Roman"/>
                <a:ea typeface="Times New Roman"/>
              </a:rPr>
              <a:t> </a:t>
            </a:r>
            <a:r>
              <a:rPr lang="en-US" dirty="0">
                <a:solidFill>
                  <a:schemeClr val="bg1"/>
                </a:solidFill>
                <a:latin typeface="Times New Roman"/>
                <a:ea typeface="Times New Roman"/>
              </a:rPr>
              <a:t>de </a:t>
            </a:r>
            <a:r>
              <a:rPr lang="en-US" dirty="0" err="1">
                <a:solidFill>
                  <a:schemeClr val="bg1"/>
                </a:solidFill>
                <a:latin typeface="Times New Roman"/>
                <a:ea typeface="Times New Roman"/>
              </a:rPr>
              <a:t>concursuri</a:t>
            </a:r>
            <a:r>
              <a:rPr lang="en-US" dirty="0">
                <a:solidFill>
                  <a:schemeClr val="bg1"/>
                </a:solidFill>
                <a:latin typeface="Times New Roman"/>
                <a:ea typeface="Times New Roman"/>
              </a:rPr>
              <a:t> cu </a:t>
            </a:r>
            <a:r>
              <a:rPr lang="en-US" dirty="0" err="1">
                <a:solidFill>
                  <a:schemeClr val="bg1"/>
                </a:solidFill>
                <a:latin typeface="Times New Roman"/>
                <a:ea typeface="Times New Roman"/>
              </a:rPr>
              <a:t>tematică</a:t>
            </a:r>
            <a:r>
              <a:rPr lang="en-US" dirty="0">
                <a:solidFill>
                  <a:schemeClr val="bg1"/>
                </a:solidFill>
                <a:latin typeface="Times New Roman"/>
                <a:ea typeface="Times New Roman"/>
              </a:rPr>
              <a:t> </a:t>
            </a:r>
            <a:r>
              <a:rPr lang="en-US" dirty="0" err="1">
                <a:solidFill>
                  <a:schemeClr val="bg1"/>
                </a:solidFill>
                <a:latin typeface="Times New Roman"/>
                <a:ea typeface="Times New Roman"/>
              </a:rPr>
              <a:t>specifică</a:t>
            </a:r>
            <a:r>
              <a:rPr lang="en-US" dirty="0">
                <a:solidFill>
                  <a:schemeClr val="bg1"/>
                </a:solidFill>
                <a:latin typeface="Times New Roman"/>
                <a:ea typeface="Times New Roman"/>
              </a:rPr>
              <a:t>, </a:t>
            </a:r>
            <a:r>
              <a:rPr lang="en-US" dirty="0" err="1">
                <a:solidFill>
                  <a:schemeClr val="bg1"/>
                </a:solidFill>
                <a:latin typeface="Times New Roman"/>
                <a:ea typeface="Times New Roman"/>
              </a:rPr>
              <a:t>pentru</a:t>
            </a:r>
            <a:r>
              <a:rPr lang="en-US" dirty="0">
                <a:solidFill>
                  <a:schemeClr val="bg1"/>
                </a:solidFill>
                <a:latin typeface="Times New Roman"/>
                <a:ea typeface="Times New Roman"/>
              </a:rPr>
              <a:t> </a:t>
            </a:r>
            <a:r>
              <a:rPr lang="en-US" dirty="0" err="1">
                <a:solidFill>
                  <a:schemeClr val="bg1"/>
                </a:solidFill>
                <a:latin typeface="Times New Roman"/>
                <a:ea typeface="Times New Roman"/>
              </a:rPr>
              <a:t>cunoașterea</a:t>
            </a:r>
            <a:r>
              <a:rPr lang="en-US" dirty="0">
                <a:solidFill>
                  <a:schemeClr val="bg1"/>
                </a:solidFill>
                <a:latin typeface="Times New Roman"/>
                <a:ea typeface="Times New Roman"/>
              </a:rPr>
              <a:t> </a:t>
            </a:r>
            <a:r>
              <a:rPr lang="en-US" dirty="0" err="1">
                <a:solidFill>
                  <a:schemeClr val="bg1"/>
                </a:solidFill>
                <a:latin typeface="Times New Roman"/>
                <a:ea typeface="Times New Roman"/>
              </a:rPr>
              <a:t>eroilor</a:t>
            </a:r>
            <a:r>
              <a:rPr lang="en-US" dirty="0">
                <a:solidFill>
                  <a:schemeClr val="bg1"/>
                </a:solidFill>
                <a:latin typeface="Times New Roman"/>
                <a:ea typeface="Times New Roman"/>
              </a:rPr>
              <a:t> </a:t>
            </a:r>
            <a:r>
              <a:rPr lang="en-US" dirty="0" err="1">
                <a:solidFill>
                  <a:schemeClr val="bg1"/>
                </a:solidFill>
                <a:latin typeface="Times New Roman"/>
                <a:ea typeface="Times New Roman"/>
              </a:rPr>
              <a:t>României</a:t>
            </a:r>
            <a:r>
              <a:rPr lang="en-US" dirty="0">
                <a:solidFill>
                  <a:schemeClr val="bg1"/>
                </a:solidFill>
                <a:latin typeface="Times New Roman"/>
                <a:ea typeface="Times New Roman"/>
              </a:rPr>
              <a:t>, a </a:t>
            </a:r>
            <a:r>
              <a:rPr lang="en-US" dirty="0" err="1">
                <a:solidFill>
                  <a:schemeClr val="bg1"/>
                </a:solidFill>
                <a:latin typeface="Times New Roman"/>
                <a:ea typeface="Times New Roman"/>
              </a:rPr>
              <a:t>istoriei</a:t>
            </a:r>
            <a:r>
              <a:rPr lang="en-US" dirty="0">
                <a:solidFill>
                  <a:schemeClr val="bg1"/>
                </a:solidFill>
                <a:latin typeface="Times New Roman"/>
                <a:ea typeface="Times New Roman"/>
              </a:rPr>
              <a:t> </a:t>
            </a:r>
            <a:r>
              <a:rPr lang="en-US" dirty="0" err="1">
                <a:solidFill>
                  <a:schemeClr val="bg1"/>
                </a:solidFill>
                <a:latin typeface="Times New Roman"/>
                <a:ea typeface="Times New Roman"/>
              </a:rPr>
              <a:t>și</a:t>
            </a:r>
            <a:r>
              <a:rPr lang="en-US" dirty="0">
                <a:solidFill>
                  <a:schemeClr val="bg1"/>
                </a:solidFill>
                <a:latin typeface="Times New Roman"/>
                <a:ea typeface="Times New Roman"/>
              </a:rPr>
              <a:t> </a:t>
            </a:r>
            <a:r>
              <a:rPr lang="en-US" dirty="0" err="1">
                <a:solidFill>
                  <a:schemeClr val="bg1"/>
                </a:solidFill>
                <a:latin typeface="Times New Roman"/>
                <a:ea typeface="Times New Roman"/>
              </a:rPr>
              <a:t>geografiei</a:t>
            </a:r>
            <a:r>
              <a:rPr lang="en-US" dirty="0">
                <a:solidFill>
                  <a:schemeClr val="bg1"/>
                </a:solidFill>
                <a:latin typeface="Times New Roman"/>
                <a:ea typeface="Times New Roman"/>
              </a:rPr>
              <a:t> </a:t>
            </a:r>
            <a:r>
              <a:rPr lang="en-US" dirty="0" err="1">
                <a:solidFill>
                  <a:schemeClr val="bg1"/>
                </a:solidFill>
                <a:latin typeface="Times New Roman"/>
                <a:ea typeface="Times New Roman"/>
              </a:rPr>
              <a:t>României</a:t>
            </a:r>
            <a:r>
              <a:rPr lang="en-US" dirty="0">
                <a:solidFill>
                  <a:schemeClr val="bg1"/>
                </a:solidFill>
                <a:latin typeface="Times New Roman"/>
                <a:ea typeface="Times New Roman"/>
              </a:rPr>
              <a:t>;</a:t>
            </a: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a:t>
            </a:r>
            <a:r>
              <a:rPr lang="en-US" dirty="0" err="1" smtClean="0">
                <a:solidFill>
                  <a:schemeClr val="bg1"/>
                </a:solidFill>
                <a:latin typeface="Times New Roman"/>
                <a:ea typeface="Times New Roman"/>
              </a:rPr>
              <a:t>organizarea</a:t>
            </a:r>
            <a:r>
              <a:rPr lang="en-US" dirty="0" smtClean="0">
                <a:solidFill>
                  <a:schemeClr val="bg1"/>
                </a:solidFill>
                <a:latin typeface="Times New Roman"/>
                <a:ea typeface="Times New Roman"/>
              </a:rPr>
              <a:t> </a:t>
            </a:r>
            <a:r>
              <a:rPr lang="en-US" dirty="0">
                <a:solidFill>
                  <a:schemeClr val="bg1"/>
                </a:solidFill>
                <a:latin typeface="Times New Roman"/>
                <a:ea typeface="Times New Roman"/>
              </a:rPr>
              <a:t>de </a:t>
            </a:r>
            <a:r>
              <a:rPr lang="en-US" dirty="0" err="1">
                <a:solidFill>
                  <a:schemeClr val="bg1"/>
                </a:solidFill>
                <a:latin typeface="Times New Roman"/>
                <a:ea typeface="Times New Roman"/>
              </a:rPr>
              <a:t>excursii</a:t>
            </a:r>
            <a:r>
              <a:rPr lang="en-US" dirty="0">
                <a:solidFill>
                  <a:schemeClr val="bg1"/>
                </a:solidFill>
                <a:latin typeface="Times New Roman"/>
                <a:ea typeface="Times New Roman"/>
              </a:rPr>
              <a:t> la </a:t>
            </a:r>
            <a:r>
              <a:rPr lang="en-US" dirty="0" err="1">
                <a:solidFill>
                  <a:schemeClr val="bg1"/>
                </a:solidFill>
                <a:latin typeface="Times New Roman"/>
                <a:ea typeface="Times New Roman"/>
              </a:rPr>
              <a:t>monumentele</a:t>
            </a:r>
            <a:r>
              <a:rPr lang="en-US" dirty="0">
                <a:solidFill>
                  <a:schemeClr val="bg1"/>
                </a:solidFill>
                <a:latin typeface="Times New Roman"/>
                <a:ea typeface="Times New Roman"/>
              </a:rPr>
              <a:t> </a:t>
            </a:r>
            <a:r>
              <a:rPr lang="en-US" dirty="0" err="1">
                <a:solidFill>
                  <a:schemeClr val="bg1"/>
                </a:solidFill>
                <a:latin typeface="Times New Roman"/>
                <a:ea typeface="Times New Roman"/>
              </a:rPr>
              <a:t>eroilor</a:t>
            </a:r>
            <a:r>
              <a:rPr lang="en-US" dirty="0">
                <a:solidFill>
                  <a:schemeClr val="bg1"/>
                </a:solidFill>
                <a:latin typeface="Times New Roman"/>
                <a:ea typeface="Times New Roman"/>
              </a:rPr>
              <a:t> </a:t>
            </a:r>
            <a:r>
              <a:rPr lang="en-US" dirty="0" err="1">
                <a:solidFill>
                  <a:schemeClr val="bg1"/>
                </a:solidFill>
                <a:latin typeface="Times New Roman"/>
                <a:ea typeface="Times New Roman"/>
              </a:rPr>
              <a:t>României</a:t>
            </a:r>
            <a:r>
              <a:rPr lang="en-US" dirty="0">
                <a:solidFill>
                  <a:schemeClr val="bg1"/>
                </a:solidFill>
                <a:latin typeface="Times New Roman"/>
                <a:ea typeface="Times New Roman"/>
              </a:rPr>
              <a:t>, care se </a:t>
            </a:r>
            <a:r>
              <a:rPr lang="en-US" dirty="0" err="1">
                <a:solidFill>
                  <a:schemeClr val="bg1"/>
                </a:solidFill>
                <a:latin typeface="Times New Roman"/>
                <a:ea typeface="Times New Roman"/>
              </a:rPr>
              <a:t>află</a:t>
            </a:r>
            <a:r>
              <a:rPr lang="en-US" dirty="0">
                <a:solidFill>
                  <a:schemeClr val="bg1"/>
                </a:solidFill>
                <a:latin typeface="Times New Roman"/>
                <a:ea typeface="Times New Roman"/>
              </a:rPr>
              <a:t> </a:t>
            </a:r>
            <a:r>
              <a:rPr lang="en-US" dirty="0" err="1">
                <a:solidFill>
                  <a:schemeClr val="bg1"/>
                </a:solidFill>
                <a:latin typeface="Times New Roman"/>
                <a:ea typeface="Times New Roman"/>
              </a:rPr>
              <a:t>pe</a:t>
            </a:r>
            <a:r>
              <a:rPr lang="en-US" dirty="0">
                <a:solidFill>
                  <a:schemeClr val="bg1"/>
                </a:solidFill>
                <a:latin typeface="Times New Roman"/>
                <a:ea typeface="Times New Roman"/>
              </a:rPr>
              <a:t> </a:t>
            </a:r>
            <a:r>
              <a:rPr lang="en-US" dirty="0" err="1">
                <a:solidFill>
                  <a:schemeClr val="bg1"/>
                </a:solidFill>
                <a:latin typeface="Times New Roman"/>
                <a:ea typeface="Times New Roman"/>
              </a:rPr>
              <a:t>teritoriul</a:t>
            </a:r>
            <a:r>
              <a:rPr lang="en-US" dirty="0">
                <a:solidFill>
                  <a:schemeClr val="bg1"/>
                </a:solidFill>
                <a:latin typeface="Times New Roman"/>
                <a:ea typeface="Times New Roman"/>
              </a:rPr>
              <a:t> national </a:t>
            </a:r>
            <a:r>
              <a:rPr lang="en-US" dirty="0" err="1">
                <a:solidFill>
                  <a:schemeClr val="bg1"/>
                </a:solidFill>
                <a:latin typeface="Times New Roman"/>
                <a:ea typeface="Times New Roman"/>
              </a:rPr>
              <a:t>sau</a:t>
            </a:r>
            <a:r>
              <a:rPr lang="en-US" dirty="0">
                <a:solidFill>
                  <a:schemeClr val="bg1"/>
                </a:solidFill>
                <a:latin typeface="Times New Roman"/>
                <a:ea typeface="Times New Roman"/>
              </a:rPr>
              <a:t> </a:t>
            </a:r>
            <a:r>
              <a:rPr lang="en-US" dirty="0" err="1">
                <a:solidFill>
                  <a:schemeClr val="bg1"/>
                </a:solidFill>
                <a:latin typeface="Times New Roman"/>
                <a:ea typeface="Times New Roman"/>
              </a:rPr>
              <a:t>în</a:t>
            </a:r>
            <a:r>
              <a:rPr lang="en-US" dirty="0">
                <a:solidFill>
                  <a:schemeClr val="bg1"/>
                </a:solidFill>
                <a:latin typeface="Times New Roman"/>
                <a:ea typeface="Times New Roman"/>
              </a:rPr>
              <a:t> </a:t>
            </a:r>
            <a:r>
              <a:rPr lang="en-US" dirty="0" err="1">
                <a:solidFill>
                  <a:schemeClr val="bg1"/>
                </a:solidFill>
                <a:latin typeface="Times New Roman"/>
                <a:ea typeface="Times New Roman"/>
              </a:rPr>
              <a:t>alte</a:t>
            </a:r>
            <a:r>
              <a:rPr lang="en-US" dirty="0">
                <a:solidFill>
                  <a:schemeClr val="bg1"/>
                </a:solidFill>
                <a:latin typeface="Times New Roman"/>
                <a:ea typeface="Times New Roman"/>
              </a:rPr>
              <a:t> </a:t>
            </a:r>
            <a:r>
              <a:rPr lang="en-US" dirty="0" err="1">
                <a:solidFill>
                  <a:schemeClr val="bg1"/>
                </a:solidFill>
                <a:latin typeface="Times New Roman"/>
                <a:ea typeface="Times New Roman"/>
              </a:rPr>
              <a:t>țări</a:t>
            </a:r>
            <a:r>
              <a:rPr lang="en-US" dirty="0">
                <a:solidFill>
                  <a:schemeClr val="bg1"/>
                </a:solidFill>
                <a:latin typeface="Times New Roman"/>
                <a:ea typeface="Times New Roman"/>
              </a:rPr>
              <a:t>;</a:t>
            </a: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a:t>
            </a:r>
            <a:r>
              <a:rPr lang="en-US" dirty="0" err="1" smtClean="0">
                <a:solidFill>
                  <a:schemeClr val="bg1"/>
                </a:solidFill>
                <a:latin typeface="Times New Roman"/>
                <a:ea typeface="Times New Roman"/>
              </a:rPr>
              <a:t>organizarea</a:t>
            </a:r>
            <a:r>
              <a:rPr lang="en-US" dirty="0" smtClean="0">
                <a:solidFill>
                  <a:schemeClr val="bg1"/>
                </a:solidFill>
                <a:latin typeface="Times New Roman"/>
                <a:ea typeface="Times New Roman"/>
              </a:rPr>
              <a:t> </a:t>
            </a:r>
            <a:r>
              <a:rPr lang="en-US" dirty="0">
                <a:solidFill>
                  <a:schemeClr val="bg1"/>
                </a:solidFill>
                <a:latin typeface="Times New Roman"/>
                <a:ea typeface="Times New Roman"/>
              </a:rPr>
              <a:t>de </a:t>
            </a:r>
            <a:r>
              <a:rPr lang="en-US" dirty="0" err="1">
                <a:solidFill>
                  <a:schemeClr val="bg1"/>
                </a:solidFill>
                <a:latin typeface="Times New Roman"/>
                <a:ea typeface="Times New Roman"/>
              </a:rPr>
              <a:t>activități</a:t>
            </a:r>
            <a:r>
              <a:rPr lang="en-US" dirty="0">
                <a:solidFill>
                  <a:schemeClr val="bg1"/>
                </a:solidFill>
                <a:latin typeface="Times New Roman"/>
                <a:ea typeface="Times New Roman"/>
              </a:rPr>
              <a:t> </a:t>
            </a:r>
            <a:r>
              <a:rPr lang="en-US" dirty="0" err="1">
                <a:solidFill>
                  <a:schemeClr val="bg1"/>
                </a:solidFill>
                <a:latin typeface="Times New Roman"/>
                <a:ea typeface="Times New Roman"/>
              </a:rPr>
              <a:t>pentru</a:t>
            </a:r>
            <a:r>
              <a:rPr lang="en-US" dirty="0">
                <a:solidFill>
                  <a:schemeClr val="bg1"/>
                </a:solidFill>
                <a:latin typeface="Times New Roman"/>
                <a:ea typeface="Times New Roman"/>
              </a:rPr>
              <a:t> </a:t>
            </a:r>
            <a:r>
              <a:rPr lang="en-US" dirty="0" err="1">
                <a:solidFill>
                  <a:schemeClr val="bg1"/>
                </a:solidFill>
                <a:latin typeface="Times New Roman"/>
                <a:ea typeface="Times New Roman"/>
              </a:rPr>
              <a:t>îngrijirea</a:t>
            </a:r>
            <a:r>
              <a:rPr lang="en-US" dirty="0">
                <a:solidFill>
                  <a:schemeClr val="bg1"/>
                </a:solidFill>
                <a:latin typeface="Times New Roman"/>
                <a:ea typeface="Times New Roman"/>
              </a:rPr>
              <a:t> </a:t>
            </a:r>
            <a:r>
              <a:rPr lang="en-US" dirty="0" err="1">
                <a:solidFill>
                  <a:schemeClr val="bg1"/>
                </a:solidFill>
                <a:latin typeface="Times New Roman"/>
                <a:ea typeface="Times New Roman"/>
              </a:rPr>
              <a:t>cimitirelor</a:t>
            </a:r>
            <a:r>
              <a:rPr lang="en-US" dirty="0">
                <a:solidFill>
                  <a:schemeClr val="bg1"/>
                </a:solidFill>
                <a:latin typeface="Times New Roman"/>
                <a:ea typeface="Times New Roman"/>
              </a:rPr>
              <a:t> </a:t>
            </a:r>
            <a:r>
              <a:rPr lang="en-US" dirty="0" err="1">
                <a:solidFill>
                  <a:schemeClr val="bg1"/>
                </a:solidFill>
                <a:latin typeface="Times New Roman"/>
                <a:ea typeface="Times New Roman"/>
              </a:rPr>
              <a:t>și</a:t>
            </a:r>
            <a:r>
              <a:rPr lang="en-US" dirty="0">
                <a:solidFill>
                  <a:schemeClr val="bg1"/>
                </a:solidFill>
                <a:latin typeface="Times New Roman"/>
                <a:ea typeface="Times New Roman"/>
              </a:rPr>
              <a:t> </a:t>
            </a:r>
            <a:r>
              <a:rPr lang="en-US" dirty="0" err="1">
                <a:solidFill>
                  <a:schemeClr val="bg1"/>
                </a:solidFill>
                <a:latin typeface="Times New Roman"/>
                <a:ea typeface="Times New Roman"/>
              </a:rPr>
              <a:t>parcelelor</a:t>
            </a:r>
            <a:r>
              <a:rPr lang="en-US" dirty="0">
                <a:solidFill>
                  <a:schemeClr val="bg1"/>
                </a:solidFill>
                <a:latin typeface="Times New Roman"/>
                <a:ea typeface="Times New Roman"/>
              </a:rPr>
              <a:t> de </a:t>
            </a:r>
            <a:r>
              <a:rPr lang="en-US" dirty="0" err="1">
                <a:solidFill>
                  <a:schemeClr val="bg1"/>
                </a:solidFill>
                <a:latin typeface="Times New Roman"/>
                <a:ea typeface="Times New Roman"/>
              </a:rPr>
              <a:t>onoare</a:t>
            </a:r>
            <a:r>
              <a:rPr lang="en-US" dirty="0">
                <a:solidFill>
                  <a:schemeClr val="bg1"/>
                </a:solidFill>
                <a:latin typeface="Times New Roman"/>
                <a:ea typeface="Times New Roman"/>
              </a:rPr>
              <a:t>, a </a:t>
            </a:r>
            <a:r>
              <a:rPr lang="en-US" dirty="0" err="1">
                <a:solidFill>
                  <a:schemeClr val="bg1"/>
                </a:solidFill>
                <a:latin typeface="Times New Roman"/>
                <a:ea typeface="Times New Roman"/>
              </a:rPr>
              <a:t>operelor</a:t>
            </a:r>
            <a:r>
              <a:rPr lang="en-US" dirty="0">
                <a:solidFill>
                  <a:schemeClr val="bg1"/>
                </a:solidFill>
                <a:latin typeface="Times New Roman"/>
                <a:ea typeface="Times New Roman"/>
              </a:rPr>
              <a:t> </a:t>
            </a:r>
            <a:r>
              <a:rPr lang="en-US" dirty="0" err="1">
                <a:solidFill>
                  <a:schemeClr val="bg1"/>
                </a:solidFill>
                <a:latin typeface="Times New Roman"/>
                <a:ea typeface="Times New Roman"/>
              </a:rPr>
              <a:t>comemorative</a:t>
            </a:r>
            <a:r>
              <a:rPr lang="en-US" dirty="0">
                <a:solidFill>
                  <a:schemeClr val="bg1"/>
                </a:solidFill>
                <a:latin typeface="Times New Roman"/>
                <a:ea typeface="Times New Roman"/>
              </a:rPr>
              <a:t> de </a:t>
            </a:r>
            <a:r>
              <a:rPr lang="en-US" dirty="0" err="1">
                <a:solidFill>
                  <a:schemeClr val="bg1"/>
                </a:solidFill>
                <a:latin typeface="Times New Roman"/>
                <a:ea typeface="Times New Roman"/>
              </a:rPr>
              <a:t>război</a:t>
            </a:r>
            <a:r>
              <a:rPr lang="en-US" dirty="0">
                <a:solidFill>
                  <a:schemeClr val="bg1"/>
                </a:solidFill>
                <a:latin typeface="Times New Roman"/>
                <a:ea typeface="Times New Roman"/>
              </a:rPr>
              <a:t>, cu </a:t>
            </a:r>
            <a:r>
              <a:rPr lang="en-US" dirty="0" err="1">
                <a:solidFill>
                  <a:schemeClr val="bg1"/>
                </a:solidFill>
                <a:latin typeface="Times New Roman"/>
                <a:ea typeface="Times New Roman"/>
              </a:rPr>
              <a:t>participarea</a:t>
            </a:r>
            <a:r>
              <a:rPr lang="en-US" dirty="0">
                <a:solidFill>
                  <a:schemeClr val="bg1"/>
                </a:solidFill>
                <a:latin typeface="Times New Roman"/>
                <a:ea typeface="Times New Roman"/>
              </a:rPr>
              <a:t> </a:t>
            </a:r>
            <a:r>
              <a:rPr lang="en-US" dirty="0" err="1">
                <a:solidFill>
                  <a:schemeClr val="bg1"/>
                </a:solidFill>
                <a:latin typeface="Times New Roman"/>
                <a:ea typeface="Times New Roman"/>
              </a:rPr>
              <a:t>membrilor</a:t>
            </a:r>
            <a:r>
              <a:rPr lang="en-US" dirty="0">
                <a:solidFill>
                  <a:schemeClr val="bg1"/>
                </a:solidFill>
                <a:latin typeface="Times New Roman"/>
                <a:ea typeface="Times New Roman"/>
              </a:rPr>
              <a:t> </a:t>
            </a:r>
            <a:r>
              <a:rPr lang="en-US" dirty="0" err="1">
                <a:solidFill>
                  <a:schemeClr val="bg1"/>
                </a:solidFill>
                <a:latin typeface="Times New Roman"/>
                <a:ea typeface="Times New Roman"/>
              </a:rPr>
              <a:t>cercurilor</a:t>
            </a:r>
            <a:r>
              <a:rPr lang="en-US" dirty="0">
                <a:solidFill>
                  <a:schemeClr val="bg1"/>
                </a:solidFill>
                <a:latin typeface="Times New Roman"/>
                <a:ea typeface="Times New Roman"/>
              </a:rPr>
              <a:t> “</a:t>
            </a:r>
            <a:r>
              <a:rPr lang="ro-RO" dirty="0">
                <a:solidFill>
                  <a:schemeClr val="bg1"/>
                </a:solidFill>
                <a:latin typeface="Times New Roman"/>
                <a:ea typeface="Times New Roman"/>
              </a:rPr>
              <a:t>Eroii României</a:t>
            </a:r>
            <a:r>
              <a:rPr lang="en-US" dirty="0">
                <a:solidFill>
                  <a:schemeClr val="bg1"/>
                </a:solidFill>
                <a:latin typeface="Times New Roman"/>
                <a:ea typeface="Times New Roman"/>
              </a:rPr>
              <a:t>”;</a:t>
            </a: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a:t>
            </a:r>
            <a:r>
              <a:rPr lang="en-US" dirty="0" err="1" smtClean="0">
                <a:solidFill>
                  <a:schemeClr val="bg1"/>
                </a:solidFill>
                <a:latin typeface="Times New Roman"/>
                <a:ea typeface="Times New Roman"/>
              </a:rPr>
              <a:t>sprijinirea</a:t>
            </a:r>
            <a:r>
              <a:rPr lang="en-US" dirty="0" smtClean="0">
                <a:solidFill>
                  <a:schemeClr val="bg1"/>
                </a:solidFill>
                <a:latin typeface="Times New Roman"/>
                <a:ea typeface="Times New Roman"/>
              </a:rPr>
              <a:t> </a:t>
            </a:r>
            <a:r>
              <a:rPr lang="en-US" dirty="0" err="1">
                <a:solidFill>
                  <a:schemeClr val="bg1"/>
                </a:solidFill>
                <a:latin typeface="Times New Roman"/>
                <a:ea typeface="Times New Roman"/>
              </a:rPr>
              <a:t>autorităților</a:t>
            </a:r>
            <a:r>
              <a:rPr lang="en-US" dirty="0">
                <a:solidFill>
                  <a:schemeClr val="bg1"/>
                </a:solidFill>
                <a:latin typeface="Times New Roman"/>
                <a:ea typeface="Times New Roman"/>
              </a:rPr>
              <a:t> locale, </a:t>
            </a:r>
            <a:r>
              <a:rPr lang="en-US" dirty="0" err="1">
                <a:solidFill>
                  <a:schemeClr val="bg1"/>
                </a:solidFill>
                <a:latin typeface="Times New Roman"/>
                <a:ea typeface="Times New Roman"/>
              </a:rPr>
              <a:t>centrale</a:t>
            </a:r>
            <a:r>
              <a:rPr lang="en-US" dirty="0">
                <a:solidFill>
                  <a:schemeClr val="bg1"/>
                </a:solidFill>
                <a:latin typeface="Times New Roman"/>
                <a:ea typeface="Times New Roman"/>
              </a:rPr>
              <a:t> </a:t>
            </a:r>
            <a:r>
              <a:rPr lang="en-US" dirty="0" err="1">
                <a:solidFill>
                  <a:schemeClr val="bg1"/>
                </a:solidFill>
                <a:latin typeface="Times New Roman"/>
                <a:ea typeface="Times New Roman"/>
              </a:rPr>
              <a:t>și</a:t>
            </a:r>
            <a:r>
              <a:rPr lang="en-US" dirty="0">
                <a:solidFill>
                  <a:schemeClr val="bg1"/>
                </a:solidFill>
                <a:latin typeface="Times New Roman"/>
                <a:ea typeface="Times New Roman"/>
              </a:rPr>
              <a:t> a </a:t>
            </a:r>
            <a:r>
              <a:rPr lang="en-US" dirty="0" err="1">
                <a:solidFill>
                  <a:schemeClr val="bg1"/>
                </a:solidFill>
                <a:latin typeface="Times New Roman"/>
                <a:ea typeface="Times New Roman"/>
              </a:rPr>
              <a:t>reprezentanților</a:t>
            </a:r>
            <a:r>
              <a:rPr lang="en-US" dirty="0">
                <a:solidFill>
                  <a:schemeClr val="bg1"/>
                </a:solidFill>
                <a:latin typeface="Times New Roman"/>
                <a:ea typeface="Times New Roman"/>
              </a:rPr>
              <a:t> </a:t>
            </a:r>
            <a:r>
              <a:rPr lang="en-US" dirty="0" err="1">
                <a:solidFill>
                  <a:schemeClr val="bg1"/>
                </a:solidFill>
                <a:latin typeface="Times New Roman"/>
                <a:ea typeface="Times New Roman"/>
              </a:rPr>
              <a:t>Bisericii</a:t>
            </a:r>
            <a:r>
              <a:rPr lang="en-US" dirty="0">
                <a:solidFill>
                  <a:schemeClr val="bg1"/>
                </a:solidFill>
                <a:latin typeface="Times New Roman"/>
                <a:ea typeface="Times New Roman"/>
              </a:rPr>
              <a:t>, </a:t>
            </a:r>
            <a:r>
              <a:rPr lang="en-US" dirty="0" err="1">
                <a:solidFill>
                  <a:schemeClr val="bg1"/>
                </a:solidFill>
                <a:latin typeface="Times New Roman"/>
                <a:ea typeface="Times New Roman"/>
              </a:rPr>
              <a:t>pentru</a:t>
            </a:r>
            <a:r>
              <a:rPr lang="en-US" dirty="0">
                <a:solidFill>
                  <a:schemeClr val="bg1"/>
                </a:solidFill>
                <a:latin typeface="Times New Roman"/>
                <a:ea typeface="Times New Roman"/>
              </a:rPr>
              <a:t> </a:t>
            </a:r>
            <a:r>
              <a:rPr lang="en-US" dirty="0" err="1">
                <a:solidFill>
                  <a:schemeClr val="bg1"/>
                </a:solidFill>
                <a:latin typeface="Times New Roman"/>
                <a:ea typeface="Times New Roman"/>
              </a:rPr>
              <a:t>realizarea</a:t>
            </a:r>
            <a:r>
              <a:rPr lang="en-US" dirty="0">
                <a:solidFill>
                  <a:schemeClr val="bg1"/>
                </a:solidFill>
                <a:latin typeface="Times New Roman"/>
                <a:ea typeface="Times New Roman"/>
              </a:rPr>
              <a:t> “ C</a:t>
            </a:r>
            <a:r>
              <a:rPr lang="ro-RO" dirty="0">
                <a:solidFill>
                  <a:schemeClr val="bg1"/>
                </a:solidFill>
                <a:latin typeface="Times New Roman"/>
                <a:ea typeface="Times New Roman"/>
              </a:rPr>
              <a:t>ărții de Aur</a:t>
            </a:r>
            <a:r>
              <a:rPr lang="en-US" dirty="0">
                <a:solidFill>
                  <a:schemeClr val="bg1"/>
                </a:solidFill>
                <a:latin typeface="Times New Roman"/>
                <a:ea typeface="Times New Roman"/>
              </a:rPr>
              <a:t>” </a:t>
            </a:r>
            <a:r>
              <a:rPr lang="ro-RO" dirty="0">
                <a:solidFill>
                  <a:schemeClr val="bg1"/>
                </a:solidFill>
                <a:latin typeface="Times New Roman"/>
                <a:ea typeface="Times New Roman"/>
              </a:rPr>
              <a:t>în care vor fi nominalizați eroii și martirii, aparținând județului Hunedoara, care au căzut în luptă îndeplinind un serviciu ordonat sau voluntar pentru statul român, precum și a celor care s-au jertfit în lagăre și închisori;</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alocarea </a:t>
            </a:r>
            <a:r>
              <a:rPr lang="ro-RO" dirty="0">
                <a:solidFill>
                  <a:schemeClr val="bg1"/>
                </a:solidFill>
                <a:latin typeface="Times New Roman"/>
                <a:ea typeface="Times New Roman"/>
              </a:rPr>
              <a:t>de fonduri din buget  pentru premierea participanților la concursurile și activitățile organizate de Filiala Hunedoara, precum și a membrilor filialei cu merite deosebite;</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195661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634966"/>
            <a:ext cx="7772400" cy="2708434"/>
          </a:xfrm>
          <a:prstGeom prst="rect">
            <a:avLst/>
          </a:prstGeom>
        </p:spPr>
        <p:txBody>
          <a:bodyPr wrap="square">
            <a:spAutoFit/>
          </a:bodyPr>
          <a:lstStyle/>
          <a:p>
            <a:pPr indent="457200" algn="just">
              <a:lnSpc>
                <a:spcPts val="1700"/>
              </a:lnSpc>
            </a:pPr>
            <a:r>
              <a:rPr lang="ro-RO" dirty="0">
                <a:solidFill>
                  <a:schemeClr val="bg1"/>
                </a:solidFill>
                <a:latin typeface="Times New Roman"/>
                <a:ea typeface="Times New Roman"/>
              </a:rPr>
              <a:t>Aceste obiective se realizează prin orice fel de activităţi permise de legislaţia în vigoare, cu aprobarea în  prealabil în Consiliul Director a Filialei Hunedoara, menite să aibă drept finalitate realizarea scopului propus.</a:t>
            </a:r>
            <a:endParaRPr lang="en-US" dirty="0">
              <a:solidFill>
                <a:schemeClr val="bg1"/>
              </a:solidFill>
              <a:latin typeface="Times New Roman"/>
              <a:ea typeface="Times New Roman"/>
            </a:endParaRPr>
          </a:p>
          <a:p>
            <a:pPr indent="457200" algn="just">
              <a:lnSpc>
                <a:spcPts val="1700"/>
              </a:lnSpc>
            </a:pPr>
            <a:r>
              <a:rPr lang="ro-RO" dirty="0">
                <a:solidFill>
                  <a:schemeClr val="bg1"/>
                </a:solidFill>
                <a:latin typeface="Times New Roman"/>
                <a:ea typeface="Times New Roman"/>
              </a:rPr>
              <a:t> În vederea realizării scopului și obiectivelor sale, FILIALA JUDEȚEANĂ HUNEDOARA A ACMRRLA</a:t>
            </a:r>
            <a:r>
              <a:rPr lang="ro-RO" b="1" dirty="0">
                <a:solidFill>
                  <a:schemeClr val="bg1"/>
                </a:solidFill>
                <a:latin typeface="Times New Roman"/>
                <a:ea typeface="Times New Roman"/>
              </a:rPr>
              <a:t> </a:t>
            </a:r>
            <a:r>
              <a:rPr lang="ro-RO" dirty="0">
                <a:solidFill>
                  <a:schemeClr val="bg1"/>
                </a:solidFill>
                <a:latin typeface="Times New Roman"/>
                <a:ea typeface="Times New Roman"/>
              </a:rPr>
              <a:t>"General Constantin Zaharia"  acționează pentru:</a:t>
            </a:r>
            <a:endParaRPr lang="en-US" dirty="0">
              <a:solidFill>
                <a:schemeClr val="bg1"/>
              </a:solidFill>
              <a:latin typeface="Times New Roman"/>
              <a:ea typeface="Times New Roman"/>
            </a:endParaRPr>
          </a:p>
          <a:p>
            <a:pPr marL="342900" marR="0" lvl="0" indent="-342900" algn="just">
              <a:lnSpc>
                <a:spcPts val="1700"/>
              </a:lnSpc>
              <a:spcBef>
                <a:spcPts val="0"/>
              </a:spcBef>
              <a:spcAft>
                <a:spcPts val="0"/>
              </a:spcAft>
              <a:buFont typeface="+mj-lt"/>
              <a:buAutoNum type="alphaLcParenR"/>
            </a:pPr>
            <a:r>
              <a:rPr lang="ro-RO" dirty="0">
                <a:solidFill>
                  <a:schemeClr val="bg1"/>
                </a:solidFill>
                <a:latin typeface="Times New Roman"/>
                <a:ea typeface="Times New Roman"/>
              </a:rPr>
              <a:t>încheierea de protocoale de colaborare cu instituții ale statului;</a:t>
            </a:r>
            <a:endParaRPr lang="en-US" dirty="0">
              <a:solidFill>
                <a:schemeClr val="bg1"/>
              </a:solidFill>
              <a:latin typeface="Times New Roman"/>
              <a:ea typeface="Times New Roman"/>
            </a:endParaRPr>
          </a:p>
          <a:p>
            <a:pPr marL="342900" marR="0" lvl="0" indent="-342900" algn="just">
              <a:lnSpc>
                <a:spcPts val="1700"/>
              </a:lnSpc>
              <a:spcBef>
                <a:spcPts val="0"/>
              </a:spcBef>
              <a:spcAft>
                <a:spcPts val="0"/>
              </a:spcAft>
              <a:buFont typeface="+mj-lt"/>
              <a:buAutoNum type="alphaLcParenR"/>
            </a:pPr>
            <a:r>
              <a:rPr lang="ro-RO" dirty="0">
                <a:solidFill>
                  <a:schemeClr val="bg1"/>
                </a:solidFill>
                <a:latin typeface="Times New Roman"/>
                <a:ea typeface="Times New Roman"/>
              </a:rPr>
              <a:t>încheierea de protocoale cu autoritățile locale și </a:t>
            </a:r>
            <a:r>
              <a:rPr lang="ro-RO" dirty="0" smtClean="0">
                <a:solidFill>
                  <a:schemeClr val="bg1"/>
                </a:solidFill>
                <a:latin typeface="Times New Roman"/>
                <a:ea typeface="Times New Roman"/>
              </a:rPr>
              <a:t>centrale;</a:t>
            </a:r>
            <a:endParaRPr lang="ro-RO" dirty="0">
              <a:solidFill>
                <a:schemeClr val="bg1"/>
              </a:solidFill>
              <a:latin typeface="Times New Roman"/>
              <a:ea typeface="Times New Roman"/>
            </a:endParaRPr>
          </a:p>
          <a:p>
            <a:pPr marL="342900" marR="0" lvl="0" indent="-342900" algn="just">
              <a:lnSpc>
                <a:spcPts val="1700"/>
              </a:lnSpc>
              <a:spcBef>
                <a:spcPts val="0"/>
              </a:spcBef>
              <a:spcAft>
                <a:spcPts val="0"/>
              </a:spcAft>
              <a:buAutoNum type="alphaLcParenR" startAt="3"/>
            </a:pPr>
            <a:r>
              <a:rPr lang="ro-RO" dirty="0" smtClean="0">
                <a:solidFill>
                  <a:schemeClr val="bg1"/>
                </a:solidFill>
                <a:latin typeface="Times New Roman"/>
                <a:ea typeface="Times New Roman"/>
              </a:rPr>
              <a:t>încheierea de protocoale de colaborare, pe obiective comune, cu instituții ale cultelor religioase;</a:t>
            </a:r>
            <a:endParaRPr lang="ro-RO" dirty="0">
              <a:solidFill>
                <a:schemeClr val="bg1"/>
              </a:solidFill>
              <a:latin typeface="Times New Roman"/>
              <a:ea typeface="Times New Roman"/>
            </a:endParaRPr>
          </a:p>
          <a:p>
            <a:pPr marL="342900" marR="0" lvl="0" indent="-342900" algn="just">
              <a:lnSpc>
                <a:spcPts val="1700"/>
              </a:lnSpc>
              <a:spcBef>
                <a:spcPts val="0"/>
              </a:spcBef>
              <a:spcAft>
                <a:spcPts val="0"/>
              </a:spcAft>
              <a:buAutoNum type="alphaLcParenR" startAt="3"/>
            </a:pPr>
            <a:r>
              <a:rPr lang="ro-RO" dirty="0" smtClean="0">
                <a:solidFill>
                  <a:schemeClr val="bg1"/>
                </a:solidFill>
                <a:latin typeface="Times New Roman"/>
                <a:ea typeface="Times New Roman"/>
              </a:rPr>
              <a:t> </a:t>
            </a:r>
            <a:r>
              <a:rPr lang="ro-RO" dirty="0">
                <a:solidFill>
                  <a:schemeClr val="bg1"/>
                </a:solidFill>
                <a:latin typeface="Times New Roman"/>
                <a:ea typeface="Times New Roman"/>
              </a:rPr>
              <a:t>încheierea de protocoale de colaborare cu asociații, fundații sau federații</a:t>
            </a:r>
            <a:r>
              <a:rPr lang="ro-RO" dirty="0" smtClean="0">
                <a:solidFill>
                  <a:schemeClr val="bg1"/>
                </a:solidFill>
                <a:latin typeface="Times New Roman"/>
                <a:ea typeface="Times New Roman"/>
              </a:rPr>
              <a:t>;</a:t>
            </a:r>
          </a:p>
          <a:p>
            <a:pPr marL="342900" marR="0" lvl="0" indent="-342900" algn="just">
              <a:lnSpc>
                <a:spcPts val="1700"/>
              </a:lnSpc>
              <a:spcBef>
                <a:spcPts val="0"/>
              </a:spcBef>
              <a:spcAft>
                <a:spcPts val="0"/>
              </a:spcAft>
              <a:buAutoNum type="alphaLcParenR" startAt="3"/>
            </a:pPr>
            <a:r>
              <a:rPr lang="ro-RO" dirty="0" smtClean="0">
                <a:solidFill>
                  <a:schemeClr val="bg1"/>
                </a:solidFill>
                <a:latin typeface="Times New Roman"/>
                <a:ea typeface="Times New Roman"/>
              </a:rPr>
              <a:t> </a:t>
            </a:r>
            <a:r>
              <a:rPr lang="ro-RO" dirty="0">
                <a:solidFill>
                  <a:schemeClr val="bg1"/>
                </a:solidFill>
                <a:latin typeface="Times New Roman"/>
                <a:ea typeface="Times New Roman"/>
              </a:rPr>
              <a:t>atragerea artiștilor plastici pentru crearea unor opere de artă închinate eroilor și martirilor neamului;</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160264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B9E2AA0-32E0-7208-7621-A5BA39A202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0"/>
            <a:ext cx="2590800" cy="3454400"/>
          </a:xfrm>
          <a:prstGeom prst="rect">
            <a:avLst/>
          </a:prstGeom>
        </p:spPr>
      </p:pic>
      <p:pic>
        <p:nvPicPr>
          <p:cNvPr id="7" name="Picture 6">
            <a:extLst>
              <a:ext uri="{FF2B5EF4-FFF2-40B4-BE49-F238E27FC236}">
                <a16:creationId xmlns:a16="http://schemas.microsoft.com/office/drawing/2014/main" xmlns="" id="{958DFABF-34CF-C5A8-5909-472905136A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80230"/>
            <a:ext cx="2667000" cy="3556000"/>
          </a:xfrm>
          <a:prstGeom prst="rect">
            <a:avLst/>
          </a:prstGeom>
        </p:spPr>
      </p:pic>
      <p:pic>
        <p:nvPicPr>
          <p:cNvPr id="3" name="Picture 2">
            <a:extLst>
              <a:ext uri="{FF2B5EF4-FFF2-40B4-BE49-F238E27FC236}">
                <a16:creationId xmlns:a16="http://schemas.microsoft.com/office/drawing/2014/main" xmlns="" id="{29E184FF-0C5E-1289-833B-CD7631564E1C}"/>
              </a:ext>
            </a:extLst>
          </p:cNvPr>
          <p:cNvPicPr>
            <a:picLocks noChangeAspect="1"/>
          </p:cNvPicPr>
          <p:nvPr/>
        </p:nvPicPr>
        <p:blipFill>
          <a:blip r:embed="rId4">
            <a:extLst>
              <a:ext uri="{28A0092B-C50C-407E-A947-70E740481C1C}">
                <a14:useLocalDpi xmlns:a14="http://schemas.microsoft.com/office/drawing/2010/main" val="0"/>
              </a:ext>
            </a:extLst>
          </a:blip>
          <a:srcRect l="4545" r="2728"/>
          <a:stretch/>
        </p:blipFill>
        <p:spPr>
          <a:xfrm>
            <a:off x="2667000" y="678134"/>
            <a:ext cx="3886200" cy="5501732"/>
          </a:xfrm>
          <a:prstGeom prst="rect">
            <a:avLst/>
          </a:prstGeom>
        </p:spPr>
      </p:pic>
      <p:sp>
        <p:nvSpPr>
          <p:cNvPr id="10" name="Rectangle 9">
            <a:extLst>
              <a:ext uri="{FF2B5EF4-FFF2-40B4-BE49-F238E27FC236}">
                <a16:creationId xmlns:a16="http://schemas.microsoft.com/office/drawing/2014/main" xmlns="" id="{C875EFCE-C5A0-8B8C-E55F-451125F898C7}"/>
              </a:ext>
            </a:extLst>
          </p:cNvPr>
          <p:cNvSpPr/>
          <p:nvPr/>
        </p:nvSpPr>
        <p:spPr>
          <a:xfrm>
            <a:off x="0" y="21770"/>
            <a:ext cx="6256176" cy="1182375"/>
          </a:xfrm>
          <a:prstGeom prst="rect">
            <a:avLst/>
          </a:prstGeom>
        </p:spPr>
        <p:txBody>
          <a:bodyPr wrap="square">
            <a:spAutoFit/>
          </a:bodyPr>
          <a:lstStyle/>
          <a:p>
            <a:pPr>
              <a:lnSpc>
                <a:spcPts val="1700"/>
              </a:lnSpc>
              <a:buSzPts val="1400"/>
              <a:tabLst>
                <a:tab pos="-1908175" algn="l"/>
              </a:tabLst>
            </a:pPr>
            <a:r>
              <a:rPr lang="ro-RO" sz="2000" dirty="0" smtClean="0">
                <a:solidFill>
                  <a:prstClr val="black"/>
                </a:solidFill>
                <a:latin typeface="Times New Roman" pitchFamily="18" charset="0"/>
                <a:ea typeface="Times New Roman"/>
                <a:cs typeface="Times New Roman" pitchFamily="18" charset="0"/>
              </a:rPr>
              <a:t>13 octombrie,</a:t>
            </a:r>
            <a:endParaRPr lang="en-US" sz="2000" dirty="0">
              <a:solidFill>
                <a:prstClr val="black"/>
              </a:solidFill>
              <a:latin typeface="Times New Roman" pitchFamily="18" charset="0"/>
              <a:ea typeface="Times New Roman"/>
              <a:cs typeface="Times New Roman" pitchFamily="18" charset="0"/>
            </a:endParaRPr>
          </a:p>
          <a:p>
            <a:pPr>
              <a:lnSpc>
                <a:spcPts val="1700"/>
              </a:lnSpc>
              <a:buSzPts val="1400"/>
              <a:tabLst>
                <a:tab pos="-1908175" algn="l"/>
              </a:tabLst>
            </a:pPr>
            <a:r>
              <a:rPr lang="en-US" sz="2000" dirty="0" smtClean="0">
                <a:solidFill>
                  <a:prstClr val="black"/>
                </a:solidFill>
                <a:latin typeface="Times New Roman" pitchFamily="18" charset="0"/>
                <a:ea typeface="Times New Roman"/>
                <a:cs typeface="Times New Roman" pitchFamily="18" charset="0"/>
              </a:rPr>
              <a:t>C</a:t>
            </a:r>
            <a:r>
              <a:rPr lang="ro-RO" sz="2000" dirty="0" smtClean="0">
                <a:solidFill>
                  <a:prstClr val="black"/>
                </a:solidFill>
                <a:latin typeface="Times New Roman" pitchFamily="18" charset="0"/>
                <a:ea typeface="Times New Roman"/>
                <a:cs typeface="Times New Roman" pitchFamily="18" charset="0"/>
              </a:rPr>
              <a:t>omemorarea eroilor căzuți în luptă la  Bătălia de la Câmpul Pâinii și a eroului Pavel Chinezu.</a:t>
            </a:r>
            <a:endParaRPr lang="en-US" sz="2000" dirty="0">
              <a:solidFill>
                <a:prstClr val="black"/>
              </a:solidFill>
              <a:latin typeface="Times New Roman" pitchFamily="18" charset="0"/>
              <a:ea typeface="Times New Roman"/>
              <a:cs typeface="Times New Roman" pitchFamily="18" charset="0"/>
            </a:endParaRPr>
          </a:p>
          <a:p>
            <a:pPr>
              <a:lnSpc>
                <a:spcPts val="1700"/>
              </a:lnSpc>
              <a:buSzPts val="1400"/>
              <a:tabLst>
                <a:tab pos="-1908175" algn="l"/>
              </a:tabLst>
            </a:pPr>
            <a:r>
              <a:rPr lang="ro-RO" sz="2000" dirty="0" smtClean="0">
                <a:solidFill>
                  <a:prstClr val="black"/>
                </a:solidFill>
                <a:latin typeface="Times New Roman" pitchFamily="18" charset="0"/>
                <a:ea typeface="Times New Roman"/>
                <a:cs typeface="Times New Roman" pitchFamily="18" charset="0"/>
              </a:rPr>
              <a:t>13.10.2024, </a:t>
            </a:r>
            <a:r>
              <a:rPr lang="ro-RO" sz="2000" dirty="0">
                <a:solidFill>
                  <a:prstClr val="black"/>
                </a:solidFill>
                <a:latin typeface="Times New Roman" pitchFamily="18" charset="0"/>
                <a:ea typeface="Times New Roman"/>
                <a:cs typeface="Times New Roman" pitchFamily="18" charset="0"/>
              </a:rPr>
              <a:t>Ș</a:t>
            </a:r>
            <a:r>
              <a:rPr lang="ro-RO" sz="2000" dirty="0" smtClean="0">
                <a:solidFill>
                  <a:prstClr val="black"/>
                </a:solidFill>
                <a:latin typeface="Times New Roman" pitchFamily="18" charset="0"/>
                <a:ea typeface="Times New Roman"/>
                <a:cs typeface="Times New Roman" pitchFamily="18" charset="0"/>
              </a:rPr>
              <a:t>ibot</a:t>
            </a:r>
            <a:r>
              <a:rPr lang="en-US" sz="2000" dirty="0" smtClean="0">
                <a:solidFill>
                  <a:prstClr val="black"/>
                </a:solidFill>
                <a:latin typeface="Times New Roman" pitchFamily="18" charset="0"/>
                <a:ea typeface="Times New Roman"/>
                <a:cs typeface="Times New Roman" pitchFamily="18" charset="0"/>
              </a:rPr>
              <a:t>,</a:t>
            </a:r>
            <a:r>
              <a:rPr lang="ro-RO" sz="2000" dirty="0" smtClean="0">
                <a:solidFill>
                  <a:prstClr val="black"/>
                </a:solidFill>
                <a:latin typeface="Times New Roman" pitchFamily="18" charset="0"/>
                <a:ea typeface="Times New Roman"/>
                <a:cs typeface="Times New Roman" pitchFamily="18" charset="0"/>
              </a:rPr>
              <a:t> jud.</a:t>
            </a:r>
            <a:r>
              <a:rPr lang="en-US" sz="2000" dirty="0" smtClean="0">
                <a:solidFill>
                  <a:prstClr val="black"/>
                </a:solidFill>
                <a:latin typeface="Times New Roman" pitchFamily="18" charset="0"/>
                <a:ea typeface="Times New Roman"/>
                <a:cs typeface="Times New Roman" pitchFamily="18" charset="0"/>
              </a:rPr>
              <a:t> ALBA</a:t>
            </a:r>
            <a:r>
              <a:rPr lang="ro-RO" sz="2000" dirty="0" smtClean="0">
                <a:solidFill>
                  <a:prstClr val="black"/>
                </a:solidFill>
                <a:latin typeface="Times New Roman" pitchFamily="18" charset="0"/>
                <a:ea typeface="Times New Roman"/>
                <a:cs typeface="Times New Roman" pitchFamily="18" charset="0"/>
              </a:rPr>
              <a:t>/ROMÂNIA.</a:t>
            </a:r>
            <a:endParaRPr lang="en-US" sz="2000" dirty="0">
              <a:solidFill>
                <a:prstClr val="black"/>
              </a:solidFill>
              <a:latin typeface="Times New Roman" pitchFamily="18" charset="0"/>
              <a:ea typeface="Times New Roman"/>
              <a:cs typeface="Times New Roman" pitchFamily="18" charset="0"/>
            </a:endParaRPr>
          </a:p>
          <a:p>
            <a:pPr>
              <a:lnSpc>
                <a:spcPts val="1700"/>
              </a:lnSpc>
              <a:buSzPts val="1400"/>
              <a:tabLst>
                <a:tab pos="-1908175" algn="l"/>
              </a:tabLst>
            </a:pPr>
            <a:endParaRPr lang="en-US" sz="2000" dirty="0">
              <a:solidFill>
                <a:prstClr val="black"/>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41582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B575A5D-4AEA-44F9-31BF-97410DA24F93}"/>
              </a:ext>
            </a:extLst>
          </p:cNvPr>
          <p:cNvPicPr>
            <a:picLocks noChangeAspect="1"/>
          </p:cNvPicPr>
          <p:nvPr/>
        </p:nvPicPr>
        <p:blipFill>
          <a:blip r:embed="rId2"/>
          <a:stretch>
            <a:fillRect/>
          </a:stretch>
        </p:blipFill>
        <p:spPr>
          <a:xfrm>
            <a:off x="0" y="0"/>
            <a:ext cx="2667000" cy="3521676"/>
          </a:xfrm>
          <a:prstGeom prst="rect">
            <a:avLst/>
          </a:prstGeom>
        </p:spPr>
      </p:pic>
      <p:pic>
        <p:nvPicPr>
          <p:cNvPr id="3" name="Picture 2">
            <a:extLst>
              <a:ext uri="{FF2B5EF4-FFF2-40B4-BE49-F238E27FC236}">
                <a16:creationId xmlns:a16="http://schemas.microsoft.com/office/drawing/2014/main" xmlns="" id="{E2EA38B8-5464-3A5C-A79A-CD8347A6C5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449804"/>
            <a:ext cx="3306147" cy="4408196"/>
          </a:xfrm>
          <a:prstGeom prst="rect">
            <a:avLst/>
          </a:prstGeom>
        </p:spPr>
      </p:pic>
      <p:pic>
        <p:nvPicPr>
          <p:cNvPr id="5" name="Picture 4">
            <a:extLst>
              <a:ext uri="{FF2B5EF4-FFF2-40B4-BE49-F238E27FC236}">
                <a16:creationId xmlns:a16="http://schemas.microsoft.com/office/drawing/2014/main" xmlns="" id="{68F71F10-9B40-10FD-6C08-3CC0D1F4E064}"/>
              </a:ext>
            </a:extLst>
          </p:cNvPr>
          <p:cNvPicPr>
            <a:picLocks noChangeAspect="1"/>
          </p:cNvPicPr>
          <p:nvPr/>
        </p:nvPicPr>
        <p:blipFill>
          <a:blip r:embed="rId4" cstate="print">
            <a:extLst>
              <a:ext uri="{28A0092B-C50C-407E-A947-70E740481C1C}">
                <a14:useLocalDpi xmlns:a14="http://schemas.microsoft.com/office/drawing/2010/main" val="0"/>
              </a:ext>
            </a:extLst>
          </a:blip>
          <a:srcRect l="13768" r="2650"/>
          <a:stretch/>
        </p:blipFill>
        <p:spPr>
          <a:xfrm>
            <a:off x="2667000" y="968976"/>
            <a:ext cx="3200400" cy="5105400"/>
          </a:xfrm>
          <a:prstGeom prst="rect">
            <a:avLst/>
          </a:prstGeom>
        </p:spPr>
      </p:pic>
      <p:sp>
        <p:nvSpPr>
          <p:cNvPr id="6" name="Rectangle 5">
            <a:extLst>
              <a:ext uri="{FF2B5EF4-FFF2-40B4-BE49-F238E27FC236}">
                <a16:creationId xmlns:a16="http://schemas.microsoft.com/office/drawing/2014/main" xmlns="" id="{21AEE3DB-3241-2277-7EDA-4F93C8A3DD8E}"/>
              </a:ext>
            </a:extLst>
          </p:cNvPr>
          <p:cNvSpPr/>
          <p:nvPr/>
        </p:nvSpPr>
        <p:spPr>
          <a:xfrm>
            <a:off x="2739312" y="76200"/>
            <a:ext cx="6256176" cy="746358"/>
          </a:xfrm>
          <a:prstGeom prst="rect">
            <a:avLst/>
          </a:prstGeom>
        </p:spPr>
        <p:txBody>
          <a:bodyPr wrap="square">
            <a:spAutoFit/>
          </a:bodyPr>
          <a:lstStyle/>
          <a:p>
            <a:pPr algn="ctr">
              <a:lnSpc>
                <a:spcPts val="1700"/>
              </a:lnSpc>
              <a:buSzPts val="1400"/>
              <a:tabLst>
                <a:tab pos="-1908175" algn="l"/>
              </a:tabLst>
            </a:pPr>
            <a:r>
              <a:rPr lang="ro-RO" sz="2000" dirty="0" smtClean="0">
                <a:solidFill>
                  <a:prstClr val="black"/>
                </a:solidFill>
                <a:latin typeface="Times New Roman" pitchFamily="18" charset="0"/>
                <a:ea typeface="Times New Roman"/>
                <a:cs typeface="Times New Roman" pitchFamily="18" charset="0"/>
              </a:rPr>
              <a:t>13 septembrie,</a:t>
            </a:r>
            <a:endParaRPr lang="en-US" sz="2000" dirty="0">
              <a:solidFill>
                <a:prstClr val="black"/>
              </a:solidFill>
              <a:latin typeface="Times New Roman" pitchFamily="18" charset="0"/>
              <a:ea typeface="Times New Roman"/>
              <a:cs typeface="Times New Roman" pitchFamily="18" charset="0"/>
            </a:endParaRPr>
          </a:p>
          <a:p>
            <a:pPr algn="ctr">
              <a:lnSpc>
                <a:spcPts val="1700"/>
              </a:lnSpc>
              <a:buSzPts val="1400"/>
              <a:tabLst>
                <a:tab pos="-1908175" algn="l"/>
              </a:tabLst>
            </a:pPr>
            <a:r>
              <a:rPr lang="en-US" sz="2000" dirty="0" smtClean="0">
                <a:solidFill>
                  <a:prstClr val="black"/>
                </a:solidFill>
                <a:latin typeface="Times New Roman" pitchFamily="18" charset="0"/>
                <a:ea typeface="Times New Roman"/>
                <a:cs typeface="Times New Roman" pitchFamily="18" charset="0"/>
              </a:rPr>
              <a:t>C</a:t>
            </a:r>
            <a:r>
              <a:rPr lang="ro-RO" sz="2000" dirty="0" smtClean="0">
                <a:solidFill>
                  <a:prstClr val="black"/>
                </a:solidFill>
                <a:latin typeface="Times New Roman" pitchFamily="18" charset="0"/>
                <a:ea typeface="Times New Roman"/>
                <a:cs typeface="Times New Roman" pitchFamily="18" charset="0"/>
              </a:rPr>
              <a:t>omemorarea  Eroului Național</a:t>
            </a:r>
            <a:r>
              <a:rPr lang="en-US" sz="2000" dirty="0" smtClean="0">
                <a:solidFill>
                  <a:prstClr val="black"/>
                </a:solidFill>
                <a:latin typeface="Times New Roman" pitchFamily="18" charset="0"/>
                <a:ea typeface="Times New Roman"/>
                <a:cs typeface="Times New Roman" pitchFamily="18" charset="0"/>
              </a:rPr>
              <a:t> </a:t>
            </a:r>
            <a:r>
              <a:rPr lang="en-US" sz="2000" dirty="0">
                <a:solidFill>
                  <a:prstClr val="black"/>
                </a:solidFill>
                <a:latin typeface="Times New Roman" pitchFamily="18" charset="0"/>
                <a:ea typeface="Times New Roman"/>
                <a:cs typeface="Times New Roman" pitchFamily="18" charset="0"/>
              </a:rPr>
              <a:t>AUREL VLAICU</a:t>
            </a:r>
          </a:p>
          <a:p>
            <a:pPr algn="ctr">
              <a:lnSpc>
                <a:spcPts val="1700"/>
              </a:lnSpc>
              <a:buSzPts val="1400"/>
              <a:tabLst>
                <a:tab pos="-1908175" algn="l"/>
              </a:tabLst>
            </a:pPr>
            <a:r>
              <a:rPr lang="ro-RO" sz="2000" dirty="0" smtClean="0">
                <a:solidFill>
                  <a:prstClr val="black"/>
                </a:solidFill>
                <a:latin typeface="Times New Roman" pitchFamily="18" charset="0"/>
                <a:ea typeface="Times New Roman"/>
                <a:cs typeface="Times New Roman" pitchFamily="18" charset="0"/>
              </a:rPr>
              <a:t>13.09.2024, </a:t>
            </a:r>
            <a:r>
              <a:rPr lang="en-US" sz="2000" dirty="0" smtClean="0">
                <a:solidFill>
                  <a:prstClr val="black"/>
                </a:solidFill>
                <a:latin typeface="Times New Roman" pitchFamily="18" charset="0"/>
                <a:ea typeface="Times New Roman"/>
                <a:cs typeface="Times New Roman" pitchFamily="18" charset="0"/>
              </a:rPr>
              <a:t>B</a:t>
            </a:r>
            <a:r>
              <a:rPr lang="ro-RO" sz="2000" dirty="0" smtClean="0">
                <a:solidFill>
                  <a:prstClr val="black"/>
                </a:solidFill>
                <a:latin typeface="Times New Roman" pitchFamily="18" charset="0"/>
                <a:ea typeface="Times New Roman"/>
                <a:cs typeface="Times New Roman" pitchFamily="18" charset="0"/>
              </a:rPr>
              <a:t>ănești</a:t>
            </a:r>
            <a:r>
              <a:rPr lang="en-US" sz="2000" dirty="0" smtClean="0">
                <a:solidFill>
                  <a:prstClr val="black"/>
                </a:solidFill>
                <a:latin typeface="Times New Roman" pitchFamily="18" charset="0"/>
                <a:ea typeface="Times New Roman"/>
                <a:cs typeface="Times New Roman" pitchFamily="18" charset="0"/>
              </a:rPr>
              <a:t>,</a:t>
            </a:r>
            <a:r>
              <a:rPr lang="ro-RO" sz="2000" dirty="0" smtClean="0">
                <a:solidFill>
                  <a:prstClr val="black"/>
                </a:solidFill>
                <a:latin typeface="Times New Roman" pitchFamily="18" charset="0"/>
                <a:ea typeface="Times New Roman"/>
                <a:cs typeface="Times New Roman" pitchFamily="18" charset="0"/>
              </a:rPr>
              <a:t> jud.</a:t>
            </a:r>
            <a:r>
              <a:rPr lang="en-US" sz="2000" dirty="0" smtClean="0">
                <a:solidFill>
                  <a:prstClr val="black"/>
                </a:solidFill>
                <a:latin typeface="Times New Roman" pitchFamily="18" charset="0"/>
                <a:ea typeface="Times New Roman"/>
                <a:cs typeface="Times New Roman" pitchFamily="18" charset="0"/>
              </a:rPr>
              <a:t> PRAHOVA</a:t>
            </a:r>
            <a:r>
              <a:rPr lang="ro-RO" sz="2000" dirty="0" smtClean="0">
                <a:solidFill>
                  <a:prstClr val="black"/>
                </a:solidFill>
                <a:latin typeface="Times New Roman" pitchFamily="18" charset="0"/>
                <a:ea typeface="Times New Roman"/>
                <a:cs typeface="Times New Roman" pitchFamily="18" charset="0"/>
              </a:rPr>
              <a:t>/</a:t>
            </a:r>
            <a:r>
              <a:rPr lang="en-US" sz="2000" dirty="0" smtClean="0">
                <a:solidFill>
                  <a:prstClr val="black"/>
                </a:solidFill>
                <a:latin typeface="Times New Roman" pitchFamily="18" charset="0"/>
                <a:ea typeface="Times New Roman"/>
                <a:cs typeface="Times New Roman" pitchFamily="18" charset="0"/>
              </a:rPr>
              <a:t> </a:t>
            </a:r>
            <a:r>
              <a:rPr lang="en-US" sz="2000" dirty="0">
                <a:solidFill>
                  <a:prstClr val="black"/>
                </a:solidFill>
                <a:latin typeface="Times New Roman" pitchFamily="18" charset="0"/>
                <a:ea typeface="Times New Roman"/>
                <a:cs typeface="Times New Roman" pitchFamily="18" charset="0"/>
              </a:rPr>
              <a:t>ROMANIA</a:t>
            </a:r>
          </a:p>
        </p:txBody>
      </p:sp>
    </p:spTree>
    <p:extLst>
      <p:ext uri="{BB962C8B-B14F-4D97-AF65-F5344CB8AC3E}">
        <p14:creationId xmlns:p14="http://schemas.microsoft.com/office/powerpoint/2010/main" val="13141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ro-RO" dirty="0" smtClean="0"/>
          </a:p>
          <a:p>
            <a:endParaRPr lang="en-US" dirty="0"/>
          </a:p>
        </p:txBody>
      </p:sp>
      <p:sp>
        <p:nvSpPr>
          <p:cNvPr id="5" name="Rectangle 4"/>
          <p:cNvSpPr/>
          <p:nvPr/>
        </p:nvSpPr>
        <p:spPr>
          <a:xfrm>
            <a:off x="990600" y="2814935"/>
            <a:ext cx="7696200" cy="461665"/>
          </a:xfrm>
          <a:prstGeom prst="rect">
            <a:avLst/>
          </a:prstGeom>
        </p:spPr>
        <p:txBody>
          <a:bodyPr wrap="square">
            <a:spAutoFit/>
          </a:bodyPr>
          <a:lstStyle/>
          <a:p>
            <a:r>
              <a:rPr lang="en-US" sz="2400" b="1" cap="all" dirty="0" err="1">
                <a:ln w="6350">
                  <a:noFill/>
                </a:ln>
                <a:solidFill>
                  <a:prstClr val="black"/>
                </a:solidFill>
                <a:effectLst>
                  <a:outerShdw blurRad="127000" dist="200000" dir="2700000" algn="tl" rotWithShape="0">
                    <a:srgbClr val="000000">
                      <a:alpha val="30000"/>
                    </a:srgbClr>
                  </a:outerShdw>
                </a:effectLst>
                <a:latin typeface="Lucida Sans"/>
                <a:ea typeface="+mj-ea"/>
                <a:cs typeface="+mj-cs"/>
              </a:rPr>
              <a:t>Mul</a:t>
            </a:r>
            <a:r>
              <a:rPr lang="ro-RO" sz="2400" b="1" cap="all" dirty="0">
                <a:ln w="6350">
                  <a:noFill/>
                </a:ln>
                <a:solidFill>
                  <a:prstClr val="black"/>
                </a:solidFill>
                <a:effectLst>
                  <a:outerShdw blurRad="127000" dist="200000" dir="2700000" algn="tl" rotWithShape="0">
                    <a:srgbClr val="000000">
                      <a:alpha val="30000"/>
                    </a:srgbClr>
                  </a:outerShdw>
                </a:effectLst>
                <a:latin typeface="Lucida Sans"/>
                <a:ea typeface="+mj-ea"/>
                <a:cs typeface="+mj-cs"/>
              </a:rPr>
              <a:t>țumesc pentru atenția acordată!</a:t>
            </a:r>
            <a:endParaRPr lang="en-US" sz="2400" dirty="0"/>
          </a:p>
        </p:txBody>
      </p:sp>
    </p:spTree>
    <p:extLst>
      <p:ext uri="{BB962C8B-B14F-4D97-AF65-F5344CB8AC3E}">
        <p14:creationId xmlns:p14="http://schemas.microsoft.com/office/powerpoint/2010/main" val="1241739228"/>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619804"/>
            <a:ext cx="7772400" cy="1618392"/>
          </a:xfrm>
          <a:prstGeom prst="rect">
            <a:avLst/>
          </a:prstGeom>
        </p:spPr>
        <p:txBody>
          <a:bodyPr wrap="square">
            <a:spAutoFit/>
          </a:bodyPr>
          <a:lstStyle/>
          <a:p>
            <a:pPr marL="342900" marR="0" lvl="0" indent="-342900" algn="just">
              <a:lnSpc>
                <a:spcPts val="1700"/>
              </a:lnSpc>
              <a:spcBef>
                <a:spcPts val="0"/>
              </a:spcBef>
              <a:spcAft>
                <a:spcPts val="0"/>
              </a:spcAft>
              <a:buFont typeface="+mj-lt"/>
              <a:buAutoNum type="alphaLcParenR"/>
              <a:tabLst>
                <a:tab pos="0" algn="l"/>
                <a:tab pos="630555" algn="l"/>
              </a:tabLst>
            </a:pPr>
            <a:endParaRPr lang="ro-RO" dirty="0" smtClean="0">
              <a:latin typeface="Times New Roman"/>
              <a:ea typeface="Times New Roman"/>
            </a:endParaRPr>
          </a:p>
          <a:p>
            <a:pPr marR="0" lvl="0" algn="just">
              <a:lnSpc>
                <a:spcPts val="1700"/>
              </a:lnSpc>
              <a:spcBef>
                <a:spcPts val="0"/>
              </a:spcBef>
              <a:spcAft>
                <a:spcPts val="0"/>
              </a:spcAft>
              <a:tabLst>
                <a:tab pos="0" algn="l"/>
                <a:tab pos="630555" algn="l"/>
              </a:tabLst>
            </a:pPr>
            <a:endParaRPr lang="ro-RO" b="1" dirty="0">
              <a:latin typeface="Times New Roman"/>
              <a:ea typeface="Times New Roman"/>
            </a:endParaRPr>
          </a:p>
          <a:p>
            <a:pPr marR="0" lvl="0" algn="ctr">
              <a:lnSpc>
                <a:spcPts val="1700"/>
              </a:lnSpc>
              <a:spcBef>
                <a:spcPts val="0"/>
              </a:spcBef>
              <a:spcAft>
                <a:spcPts val="0"/>
              </a:spcAft>
              <a:tabLst>
                <a:tab pos="0" algn="l"/>
                <a:tab pos="630555" algn="l"/>
              </a:tabLst>
            </a:pPr>
            <a:r>
              <a:rPr lang="ro-RO" sz="2400" b="1" dirty="0" smtClean="0">
                <a:solidFill>
                  <a:schemeClr val="bg1"/>
                </a:solidFill>
                <a:latin typeface="Times New Roman"/>
                <a:ea typeface="Times New Roman"/>
              </a:rPr>
              <a:t>AGENDA</a:t>
            </a:r>
          </a:p>
          <a:p>
            <a:pPr marL="342900" marR="0" lvl="0" indent="-342900" algn="just">
              <a:lnSpc>
                <a:spcPts val="1700"/>
              </a:lnSpc>
              <a:spcBef>
                <a:spcPts val="0"/>
              </a:spcBef>
              <a:spcAft>
                <a:spcPts val="0"/>
              </a:spcAft>
              <a:buFont typeface="+mj-lt"/>
              <a:buAutoNum type="alphaLcParenR"/>
              <a:tabLst>
                <a:tab pos="0" algn="l"/>
                <a:tab pos="630555" algn="l"/>
              </a:tabLst>
            </a:pPr>
            <a:endParaRPr lang="ro-RO" b="1" dirty="0">
              <a:latin typeface="Times New Roman"/>
              <a:ea typeface="Times New Roman"/>
            </a:endParaRPr>
          </a:p>
          <a:p>
            <a:pPr marR="0" lvl="0" algn="just">
              <a:lnSpc>
                <a:spcPts val="1700"/>
              </a:lnSpc>
              <a:spcBef>
                <a:spcPts val="0"/>
              </a:spcBef>
              <a:spcAft>
                <a:spcPts val="0"/>
              </a:spcAft>
              <a:tabLst>
                <a:tab pos="0" algn="l"/>
                <a:tab pos="630555" algn="l"/>
              </a:tabLst>
            </a:pPr>
            <a:r>
              <a:rPr lang="ro-RO" b="1" dirty="0" smtClean="0">
                <a:solidFill>
                  <a:schemeClr val="bg1"/>
                </a:solidFill>
                <a:latin typeface="Times New Roman"/>
                <a:ea typeface="Times New Roman"/>
              </a:rPr>
              <a:t>-</a:t>
            </a:r>
            <a:r>
              <a:rPr lang="ro-RO" b="1" dirty="0" smtClean="0">
                <a:latin typeface="Times New Roman"/>
                <a:ea typeface="Times New Roman"/>
              </a:rPr>
              <a:t> </a:t>
            </a:r>
            <a:r>
              <a:rPr lang="ro-RO" b="1" dirty="0" smtClean="0">
                <a:solidFill>
                  <a:schemeClr val="bg1"/>
                </a:solidFill>
                <a:latin typeface="Times New Roman"/>
                <a:ea typeface="Times New Roman"/>
              </a:rPr>
              <a:t>STRUCTURA ORGANIZATORICĂ</a:t>
            </a:r>
            <a:endParaRPr lang="en-US" b="1" dirty="0">
              <a:solidFill>
                <a:schemeClr val="bg1"/>
              </a:solidFill>
              <a:latin typeface="Times New Roman"/>
              <a:ea typeface="Times New Roman"/>
            </a:endParaRPr>
          </a:p>
          <a:p>
            <a:pPr marR="0" lvl="0" algn="just">
              <a:lnSpc>
                <a:spcPts val="1700"/>
              </a:lnSpc>
              <a:spcBef>
                <a:spcPts val="0"/>
              </a:spcBef>
              <a:spcAft>
                <a:spcPts val="0"/>
              </a:spcAft>
              <a:tabLst>
                <a:tab pos="-335915" algn="l"/>
                <a:tab pos="630555" algn="l"/>
              </a:tabLst>
            </a:pPr>
            <a:r>
              <a:rPr lang="ro-RO" b="1" dirty="0" smtClean="0">
                <a:solidFill>
                  <a:schemeClr val="bg1"/>
                </a:solidFill>
                <a:latin typeface="Times New Roman"/>
                <a:ea typeface="Times New Roman"/>
              </a:rPr>
              <a:t>- SCOP</a:t>
            </a:r>
          </a:p>
          <a:p>
            <a:pPr marR="0" lvl="0" algn="just">
              <a:lnSpc>
                <a:spcPts val="1700"/>
              </a:lnSpc>
              <a:spcBef>
                <a:spcPts val="0"/>
              </a:spcBef>
              <a:spcAft>
                <a:spcPts val="0"/>
              </a:spcAft>
              <a:tabLst>
                <a:tab pos="-335915" algn="l"/>
                <a:tab pos="630555" algn="l"/>
              </a:tabLst>
            </a:pPr>
            <a:r>
              <a:rPr lang="ro-RO" b="1" dirty="0" smtClean="0">
                <a:solidFill>
                  <a:schemeClr val="bg1"/>
                </a:solidFill>
                <a:effectLst/>
                <a:latin typeface="Times New Roman"/>
                <a:ea typeface="Times New Roman"/>
              </a:rPr>
              <a:t>- OBIECTIVE</a:t>
            </a:r>
            <a:endParaRPr lang="en-US" b="1" dirty="0">
              <a:solidFill>
                <a:schemeClr val="bg1"/>
              </a:solidFill>
              <a:effectLst/>
              <a:latin typeface="Times New Roman"/>
              <a:ea typeface="Times New Roman"/>
            </a:endParaRPr>
          </a:p>
        </p:txBody>
      </p:sp>
    </p:spTree>
    <p:extLst>
      <p:ext uri="{BB962C8B-B14F-4D97-AF65-F5344CB8AC3E}">
        <p14:creationId xmlns:p14="http://schemas.microsoft.com/office/powerpoint/2010/main" val="400283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057400"/>
            <a:ext cx="7391400" cy="1752600"/>
          </a:xfrm>
        </p:spPr>
        <p:txBody>
          <a:bodyPr>
            <a:normAutofit fontScale="92500"/>
          </a:bodyPr>
          <a:lstStyle/>
          <a:p>
            <a:pPr algn="just"/>
            <a:endParaRPr lang="ro-RO" sz="1800" b="1" cap="all" dirty="0">
              <a:ln w="6350">
                <a:noFill/>
              </a:ln>
              <a:solidFill>
                <a:prstClr val="black"/>
              </a:solidFill>
              <a:latin typeface="Times New Roman" pitchFamily="18" charset="0"/>
              <a:ea typeface="+mj-ea"/>
              <a:cs typeface="Times New Roman" pitchFamily="18" charset="0"/>
            </a:endParaRPr>
          </a:p>
          <a:p>
            <a:pPr algn="just"/>
            <a:endParaRPr lang="ro-RO" sz="1800" dirty="0" smtClean="0"/>
          </a:p>
          <a:p>
            <a:pPr algn="just"/>
            <a:r>
              <a:rPr lang="ro-RO" sz="1800" dirty="0" smtClean="0">
                <a:solidFill>
                  <a:schemeClr val="bg1"/>
                </a:solidFill>
              </a:rPr>
              <a:t>ASOCIAȚIA CADRELOR MILITARE ÎN REZERVĂ ȘI RETRAGERE DIN LOGISTICA ARMATEI </a:t>
            </a:r>
            <a:r>
              <a:rPr lang="en-US" sz="1800" dirty="0" smtClean="0">
                <a:solidFill>
                  <a:schemeClr val="bg1"/>
                </a:solidFill>
              </a:rPr>
              <a:t>“</a:t>
            </a:r>
            <a:r>
              <a:rPr lang="ro-RO" sz="1800" dirty="0" smtClean="0">
                <a:solidFill>
                  <a:schemeClr val="bg1"/>
                </a:solidFill>
              </a:rPr>
              <a:t>General Constantin Zaharia</a:t>
            </a:r>
            <a:r>
              <a:rPr lang="en-US" sz="1800" dirty="0" smtClean="0">
                <a:solidFill>
                  <a:schemeClr val="bg1"/>
                </a:solidFill>
              </a:rPr>
              <a:t>”</a:t>
            </a:r>
            <a:r>
              <a:rPr lang="ro-RO" sz="1800" dirty="0" smtClean="0">
                <a:solidFill>
                  <a:schemeClr val="bg1"/>
                </a:solidFill>
              </a:rPr>
              <a:t>, a fost înființată în baza Hotărârii nr.1373/2024 din data de 28 iunie 2024, dată de  JUDECĂTORIA ORĂSTIE CIVIL și PENAL la dosarul nr. 1590/272/2024.</a:t>
            </a:r>
            <a:endParaRPr lang="en-US" sz="1800" dirty="0">
              <a:solidFill>
                <a:schemeClr val="bg1"/>
              </a:solidFill>
            </a:endParaRPr>
          </a:p>
        </p:txBody>
      </p:sp>
    </p:spTree>
    <p:extLst>
      <p:ext uri="{BB962C8B-B14F-4D97-AF65-F5344CB8AC3E}">
        <p14:creationId xmlns:p14="http://schemas.microsoft.com/office/powerpoint/2010/main" val="45722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51157"/>
            <a:ext cx="8686800" cy="6691575"/>
          </a:xfrm>
          <a:prstGeom prst="rect">
            <a:avLst/>
          </a:prstGeom>
        </p:spPr>
        <p:txBody>
          <a:bodyPr wrap="square">
            <a:spAutoFit/>
          </a:bodyPr>
          <a:lstStyle/>
          <a:p>
            <a:pPr algn="ctr">
              <a:lnSpc>
                <a:spcPts val="1700"/>
              </a:lnSpc>
            </a:pPr>
            <a:r>
              <a:rPr lang="ro-RO" b="1" dirty="0">
                <a:solidFill>
                  <a:schemeClr val="bg1"/>
                </a:solidFill>
                <a:latin typeface="Times New Roman"/>
                <a:ea typeface="Times New Roman"/>
              </a:rPr>
              <a:t>STRUCTURA ORGANIZATORICĂ</a:t>
            </a:r>
            <a:endParaRPr lang="en-US" dirty="0">
              <a:solidFill>
                <a:schemeClr val="bg1"/>
              </a:solidFill>
              <a:latin typeface="Times New Roman"/>
              <a:ea typeface="Times New Roman"/>
            </a:endParaRPr>
          </a:p>
          <a:p>
            <a:pPr marL="342900" marR="0" lvl="0" indent="-342900" algn="just">
              <a:lnSpc>
                <a:spcPts val="1700"/>
              </a:lnSpc>
              <a:spcBef>
                <a:spcPts val="0"/>
              </a:spcBef>
              <a:spcAft>
                <a:spcPts val="0"/>
              </a:spcAft>
              <a:buSzPts val="1400"/>
              <a:buFont typeface="+mj-lt"/>
              <a:buAutoNum type="alphaLcParenR"/>
              <a:tabLst>
                <a:tab pos="685800" algn="l"/>
                <a:tab pos="720090" algn="l"/>
              </a:tabLst>
            </a:pPr>
            <a:r>
              <a:rPr lang="ro-RO" b="1" dirty="0" smtClean="0">
                <a:solidFill>
                  <a:schemeClr val="bg1"/>
                </a:solidFill>
                <a:latin typeface="Times New Roman"/>
                <a:ea typeface="Times New Roman"/>
              </a:rPr>
              <a:t>Adunarea </a:t>
            </a:r>
            <a:r>
              <a:rPr lang="ro-RO" b="1" dirty="0">
                <a:solidFill>
                  <a:schemeClr val="bg1"/>
                </a:solidFill>
                <a:latin typeface="Times New Roman"/>
                <a:ea typeface="Times New Roman"/>
              </a:rPr>
              <a:t>generală</a:t>
            </a:r>
            <a:r>
              <a:rPr lang="ro-RO" dirty="0">
                <a:solidFill>
                  <a:schemeClr val="bg1"/>
                </a:solidFill>
                <a:latin typeface="Times New Roman"/>
                <a:ea typeface="Times New Roman"/>
              </a:rPr>
              <a:t>;</a:t>
            </a:r>
            <a:endParaRPr lang="en-US" dirty="0">
              <a:solidFill>
                <a:schemeClr val="bg1"/>
              </a:solidFill>
              <a:latin typeface="Times New Roman"/>
              <a:ea typeface="Times New Roman"/>
            </a:endParaRPr>
          </a:p>
          <a:p>
            <a:pPr marL="342900" marR="0" lvl="0" indent="-342900" algn="just">
              <a:lnSpc>
                <a:spcPts val="1700"/>
              </a:lnSpc>
              <a:spcBef>
                <a:spcPts val="0"/>
              </a:spcBef>
              <a:spcAft>
                <a:spcPts val="0"/>
              </a:spcAft>
              <a:buSzPts val="1400"/>
              <a:buFont typeface="+mj-lt"/>
              <a:buAutoNum type="alphaLcParenR"/>
              <a:tabLst>
                <a:tab pos="685800" algn="l"/>
                <a:tab pos="720090" algn="l"/>
              </a:tabLst>
            </a:pPr>
            <a:r>
              <a:rPr lang="ro-RO" b="1" dirty="0">
                <a:solidFill>
                  <a:schemeClr val="bg1"/>
                </a:solidFill>
                <a:latin typeface="Times New Roman"/>
                <a:ea typeface="Times New Roman"/>
              </a:rPr>
              <a:t>Consiliul director</a:t>
            </a:r>
            <a:r>
              <a:rPr lang="ro-RO" dirty="0">
                <a:solidFill>
                  <a:schemeClr val="bg1"/>
                </a:solidFill>
                <a:latin typeface="Times New Roman"/>
                <a:ea typeface="Times New Roman"/>
              </a:rPr>
              <a:t>;</a:t>
            </a:r>
            <a:endParaRPr lang="en-US" dirty="0">
              <a:solidFill>
                <a:schemeClr val="bg1"/>
              </a:solidFill>
              <a:latin typeface="Times New Roman"/>
              <a:ea typeface="Times New Roman"/>
            </a:endParaRPr>
          </a:p>
          <a:p>
            <a:pPr marL="342900" marR="0" lvl="0" indent="-342900" algn="just">
              <a:lnSpc>
                <a:spcPts val="1700"/>
              </a:lnSpc>
              <a:spcBef>
                <a:spcPts val="0"/>
              </a:spcBef>
              <a:spcAft>
                <a:spcPts val="0"/>
              </a:spcAft>
              <a:buSzPts val="1400"/>
              <a:buFont typeface="+mj-lt"/>
              <a:buAutoNum type="alphaLcParenR"/>
              <a:tabLst>
                <a:tab pos="685800" algn="l"/>
                <a:tab pos="720090" algn="l"/>
              </a:tabLst>
            </a:pPr>
            <a:r>
              <a:rPr lang="ro-RO" b="1" dirty="0">
                <a:solidFill>
                  <a:schemeClr val="bg1"/>
                </a:solidFill>
                <a:latin typeface="Times New Roman"/>
                <a:ea typeface="Times New Roman"/>
              </a:rPr>
              <a:t>Cenzor sau comisie de cenzori, după caz</a:t>
            </a:r>
            <a:r>
              <a:rPr lang="ro-RO" dirty="0">
                <a:solidFill>
                  <a:schemeClr val="bg1"/>
                </a:solidFill>
                <a:latin typeface="Times New Roman"/>
                <a:ea typeface="Times New Roman"/>
              </a:rPr>
              <a:t>.</a:t>
            </a:r>
            <a:endParaRPr lang="en-US" dirty="0">
              <a:solidFill>
                <a:schemeClr val="bg1"/>
              </a:solidFill>
              <a:latin typeface="Times New Roman"/>
              <a:ea typeface="Times New Roman"/>
            </a:endParaRPr>
          </a:p>
          <a:p>
            <a:pPr marR="0" lvl="0" algn="just">
              <a:lnSpc>
                <a:spcPts val="1700"/>
              </a:lnSpc>
              <a:spcBef>
                <a:spcPts val="0"/>
              </a:spcBef>
              <a:spcAft>
                <a:spcPts val="0"/>
              </a:spcAft>
              <a:buSzPts val="1400"/>
              <a:tabLst>
                <a:tab pos="-1908175" algn="l"/>
                <a:tab pos="990600" algn="l"/>
              </a:tabLst>
            </a:pPr>
            <a:endParaRPr lang="en-US" dirty="0">
              <a:solidFill>
                <a:schemeClr val="bg1"/>
              </a:solidFill>
              <a:latin typeface="Times New Roman"/>
              <a:ea typeface="Times New Roman"/>
            </a:endParaRPr>
          </a:p>
          <a:p>
            <a:pPr marL="342900" marR="0" lvl="0" indent="-342900" algn="just">
              <a:lnSpc>
                <a:spcPts val="1700"/>
              </a:lnSpc>
              <a:spcBef>
                <a:spcPts val="0"/>
              </a:spcBef>
              <a:spcAft>
                <a:spcPts val="0"/>
              </a:spcAft>
              <a:buFont typeface="+mj-lt"/>
              <a:buAutoNum type="alphaLcParenR"/>
              <a:tabLst>
                <a:tab pos="-335915" algn="l"/>
                <a:tab pos="630555" algn="l"/>
              </a:tabLst>
            </a:pPr>
            <a:r>
              <a:rPr lang="ro-RO" dirty="0">
                <a:solidFill>
                  <a:schemeClr val="bg1"/>
                </a:solidFill>
                <a:latin typeface="Times New Roman"/>
                <a:ea typeface="Times New Roman"/>
              </a:rPr>
              <a:t>La momentul constituirii FILIALEI HUNEDOARA A ACMRRLA</a:t>
            </a:r>
            <a:r>
              <a:rPr lang="ro-RO" b="1" dirty="0">
                <a:solidFill>
                  <a:schemeClr val="bg1"/>
                </a:solidFill>
                <a:latin typeface="Times New Roman"/>
                <a:ea typeface="Times New Roman"/>
              </a:rPr>
              <a:t>, </a:t>
            </a:r>
            <a:r>
              <a:rPr lang="ro-RO" dirty="0">
                <a:solidFill>
                  <a:schemeClr val="bg1"/>
                </a:solidFill>
                <a:latin typeface="Times New Roman"/>
                <a:ea typeface="Times New Roman"/>
              </a:rPr>
              <a:t>componenţa nominală</a:t>
            </a:r>
            <a:r>
              <a:rPr lang="ro-RO" b="1" dirty="0">
                <a:solidFill>
                  <a:schemeClr val="bg1"/>
                </a:solidFill>
                <a:latin typeface="Times New Roman"/>
                <a:ea typeface="Times New Roman"/>
              </a:rPr>
              <a:t> </a:t>
            </a:r>
            <a:r>
              <a:rPr lang="ro-RO" dirty="0">
                <a:solidFill>
                  <a:schemeClr val="bg1"/>
                </a:solidFill>
                <a:latin typeface="Times New Roman"/>
                <a:ea typeface="Times New Roman"/>
              </a:rPr>
              <a:t>a </a:t>
            </a:r>
            <a:r>
              <a:rPr lang="ro-RO" b="1" dirty="0">
                <a:solidFill>
                  <a:schemeClr val="bg1"/>
                </a:solidFill>
                <a:latin typeface="Times New Roman"/>
                <a:ea typeface="Times New Roman"/>
              </a:rPr>
              <a:t>Adunării generale</a:t>
            </a:r>
            <a:r>
              <a:rPr lang="ro-RO" dirty="0">
                <a:solidFill>
                  <a:schemeClr val="bg1"/>
                </a:solidFill>
                <a:latin typeface="Times New Roman"/>
                <a:ea typeface="Times New Roman"/>
              </a:rPr>
              <a:t> a Filialei Hunedoara, este următoarea:</a:t>
            </a:r>
            <a:endParaRPr lang="en-US" dirty="0">
              <a:solidFill>
                <a:schemeClr val="bg1"/>
              </a:solidFill>
              <a:latin typeface="Times New Roman"/>
              <a:ea typeface="Times New Roman"/>
            </a:endParaRPr>
          </a:p>
          <a:p>
            <a:pPr marL="742950" marR="0" lvl="1" indent="-285750" algn="just">
              <a:lnSpc>
                <a:spcPts val="1700"/>
              </a:lnSpc>
              <a:spcBef>
                <a:spcPts val="0"/>
              </a:spcBef>
              <a:spcAft>
                <a:spcPts val="0"/>
              </a:spcAft>
              <a:buFont typeface="Wingdings"/>
              <a:buChar char=""/>
              <a:tabLst>
                <a:tab pos="630555" algn="l"/>
                <a:tab pos="810260" algn="l"/>
                <a:tab pos="1657350" algn="l"/>
              </a:tabLst>
            </a:pPr>
            <a:r>
              <a:rPr lang="ro-RO" dirty="0">
                <a:solidFill>
                  <a:schemeClr val="bg1"/>
                </a:solidFill>
                <a:latin typeface="Times New Roman"/>
                <a:ea typeface="Times New Roman"/>
              </a:rPr>
              <a:t>PIELE Mihai-Marcel;</a:t>
            </a:r>
            <a:endParaRPr lang="en-US" dirty="0">
              <a:solidFill>
                <a:schemeClr val="bg1"/>
              </a:solidFill>
              <a:latin typeface="Times New Roman"/>
              <a:ea typeface="Times New Roman"/>
            </a:endParaRPr>
          </a:p>
          <a:p>
            <a:pPr marL="742950" marR="0" lvl="1" indent="-285750" algn="just">
              <a:lnSpc>
                <a:spcPts val="1700"/>
              </a:lnSpc>
              <a:spcBef>
                <a:spcPts val="0"/>
              </a:spcBef>
              <a:spcAft>
                <a:spcPts val="0"/>
              </a:spcAft>
              <a:buFont typeface="Wingdings"/>
              <a:buChar char=""/>
              <a:tabLst>
                <a:tab pos="630555" algn="l"/>
                <a:tab pos="810260" algn="l"/>
                <a:tab pos="1657350" algn="l"/>
              </a:tabLst>
            </a:pPr>
            <a:r>
              <a:rPr lang="ro-RO" dirty="0">
                <a:solidFill>
                  <a:schemeClr val="bg1"/>
                </a:solidFill>
                <a:latin typeface="Times New Roman"/>
                <a:ea typeface="Times New Roman"/>
              </a:rPr>
              <a:t>DÎNCȘOREAN Aurel;</a:t>
            </a:r>
            <a:endParaRPr lang="en-US" dirty="0">
              <a:solidFill>
                <a:schemeClr val="bg1"/>
              </a:solidFill>
              <a:latin typeface="Times New Roman"/>
              <a:ea typeface="Times New Roman"/>
            </a:endParaRPr>
          </a:p>
          <a:p>
            <a:pPr marL="742950" marR="0" lvl="1" indent="-285750" algn="just">
              <a:lnSpc>
                <a:spcPts val="1700"/>
              </a:lnSpc>
              <a:spcBef>
                <a:spcPts val="0"/>
              </a:spcBef>
              <a:spcAft>
                <a:spcPts val="0"/>
              </a:spcAft>
              <a:buFont typeface="Wingdings"/>
              <a:buChar char=""/>
              <a:tabLst>
                <a:tab pos="630555" algn="l"/>
                <a:tab pos="810260" algn="l"/>
                <a:tab pos="1657350" algn="l"/>
              </a:tabLst>
            </a:pPr>
            <a:r>
              <a:rPr lang="ro-RO" dirty="0">
                <a:solidFill>
                  <a:schemeClr val="bg1"/>
                </a:solidFill>
                <a:latin typeface="Times New Roman"/>
                <a:ea typeface="Times New Roman"/>
              </a:rPr>
              <a:t>ALMĂȘAN Ioan;</a:t>
            </a:r>
            <a:endParaRPr lang="en-US" dirty="0">
              <a:solidFill>
                <a:schemeClr val="bg1"/>
              </a:solidFill>
              <a:latin typeface="Times New Roman"/>
              <a:ea typeface="Times New Roman"/>
            </a:endParaRPr>
          </a:p>
          <a:p>
            <a:pPr marL="742950" marR="0" lvl="1" indent="-285750" algn="just">
              <a:lnSpc>
                <a:spcPts val="1700"/>
              </a:lnSpc>
              <a:spcBef>
                <a:spcPts val="0"/>
              </a:spcBef>
              <a:spcAft>
                <a:spcPts val="0"/>
              </a:spcAft>
              <a:buFont typeface="Wingdings"/>
              <a:buChar char=""/>
              <a:tabLst>
                <a:tab pos="630555" algn="l"/>
                <a:tab pos="810260" algn="l"/>
                <a:tab pos="1657350" algn="l"/>
              </a:tabLst>
            </a:pPr>
            <a:r>
              <a:rPr lang="ro-RO" dirty="0">
                <a:solidFill>
                  <a:schemeClr val="bg1"/>
                </a:solidFill>
                <a:latin typeface="Times New Roman"/>
                <a:ea typeface="Times New Roman"/>
              </a:rPr>
              <a:t>SÂRB Florin-Viorel;</a:t>
            </a:r>
            <a:endParaRPr lang="en-US" dirty="0">
              <a:solidFill>
                <a:schemeClr val="bg1"/>
              </a:solidFill>
              <a:latin typeface="Times New Roman"/>
              <a:ea typeface="Times New Roman"/>
            </a:endParaRPr>
          </a:p>
          <a:p>
            <a:pPr marL="742950" marR="0" lvl="1" indent="-285750" algn="just">
              <a:lnSpc>
                <a:spcPts val="1700"/>
              </a:lnSpc>
              <a:spcBef>
                <a:spcPts val="0"/>
              </a:spcBef>
              <a:spcAft>
                <a:spcPts val="0"/>
              </a:spcAft>
              <a:buFont typeface="Wingdings"/>
              <a:buChar char=""/>
              <a:tabLst>
                <a:tab pos="630555" algn="l"/>
                <a:tab pos="810260" algn="l"/>
                <a:tab pos="1657350" algn="l"/>
              </a:tabLst>
            </a:pPr>
            <a:r>
              <a:rPr lang="ro-RO" dirty="0">
                <a:solidFill>
                  <a:schemeClr val="bg1"/>
                </a:solidFill>
                <a:latin typeface="Times New Roman"/>
                <a:ea typeface="Times New Roman"/>
              </a:rPr>
              <a:t>CURUȚ Ioan;</a:t>
            </a:r>
            <a:endParaRPr lang="en-US" dirty="0">
              <a:solidFill>
                <a:schemeClr val="bg1"/>
              </a:solidFill>
              <a:latin typeface="Times New Roman"/>
              <a:ea typeface="Times New Roman"/>
            </a:endParaRPr>
          </a:p>
          <a:p>
            <a:pPr marL="742950" marR="0" lvl="1" indent="-285750" algn="just">
              <a:lnSpc>
                <a:spcPts val="1700"/>
              </a:lnSpc>
              <a:spcBef>
                <a:spcPts val="0"/>
              </a:spcBef>
              <a:spcAft>
                <a:spcPts val="0"/>
              </a:spcAft>
              <a:buFont typeface="Wingdings"/>
              <a:buChar char=""/>
              <a:tabLst>
                <a:tab pos="630555" algn="l"/>
                <a:tab pos="810260" algn="l"/>
                <a:tab pos="1657350" algn="l"/>
              </a:tabLst>
            </a:pPr>
            <a:r>
              <a:rPr lang="ro-RO" dirty="0">
                <a:solidFill>
                  <a:schemeClr val="bg1"/>
                </a:solidFill>
                <a:latin typeface="Times New Roman"/>
                <a:ea typeface="Times New Roman"/>
              </a:rPr>
              <a:t>PIPER Adrian-Ovidiu;</a:t>
            </a:r>
            <a:endParaRPr lang="en-US" dirty="0">
              <a:solidFill>
                <a:schemeClr val="bg1"/>
              </a:solidFill>
              <a:latin typeface="Times New Roman"/>
              <a:ea typeface="Times New Roman"/>
            </a:endParaRPr>
          </a:p>
          <a:p>
            <a:pPr marL="742950" marR="0" lvl="1" indent="-285750" algn="just">
              <a:lnSpc>
                <a:spcPts val="1700"/>
              </a:lnSpc>
              <a:spcBef>
                <a:spcPts val="0"/>
              </a:spcBef>
              <a:spcAft>
                <a:spcPts val="0"/>
              </a:spcAft>
              <a:buFont typeface="Wingdings"/>
              <a:buChar char=""/>
              <a:tabLst>
                <a:tab pos="630555" algn="l"/>
                <a:tab pos="810260" algn="l"/>
                <a:tab pos="1657350" algn="l"/>
              </a:tabLst>
            </a:pPr>
            <a:r>
              <a:rPr lang="ro-RO" dirty="0">
                <a:solidFill>
                  <a:schemeClr val="bg1"/>
                </a:solidFill>
                <a:latin typeface="Times New Roman"/>
                <a:ea typeface="Times New Roman"/>
              </a:rPr>
              <a:t>POPESCU Vlaicu-George;</a:t>
            </a:r>
            <a:endParaRPr lang="en-US" dirty="0">
              <a:solidFill>
                <a:schemeClr val="bg1"/>
              </a:solidFill>
              <a:latin typeface="Times New Roman"/>
              <a:ea typeface="Times New Roman"/>
            </a:endParaRPr>
          </a:p>
          <a:p>
            <a:pPr marL="742950" marR="0" lvl="1" indent="-285750" algn="just">
              <a:lnSpc>
                <a:spcPts val="1700"/>
              </a:lnSpc>
              <a:spcBef>
                <a:spcPts val="0"/>
              </a:spcBef>
              <a:spcAft>
                <a:spcPts val="0"/>
              </a:spcAft>
              <a:buFont typeface="Wingdings"/>
              <a:buChar char=""/>
              <a:tabLst>
                <a:tab pos="630555" algn="l"/>
                <a:tab pos="810260" algn="l"/>
                <a:tab pos="1657350" algn="l"/>
              </a:tabLst>
            </a:pPr>
            <a:r>
              <a:rPr lang="ro-RO" dirty="0">
                <a:solidFill>
                  <a:schemeClr val="bg1"/>
                </a:solidFill>
                <a:latin typeface="Times New Roman"/>
                <a:ea typeface="Times New Roman"/>
              </a:rPr>
              <a:t>COCA Nicolaie;</a:t>
            </a:r>
            <a:endParaRPr lang="en-US" dirty="0">
              <a:solidFill>
                <a:schemeClr val="bg1"/>
              </a:solidFill>
              <a:latin typeface="Times New Roman"/>
              <a:ea typeface="Times New Roman"/>
            </a:endParaRPr>
          </a:p>
          <a:p>
            <a:pPr marL="742950" marR="0" lvl="1" indent="-285750" algn="just">
              <a:lnSpc>
                <a:spcPts val="1700"/>
              </a:lnSpc>
              <a:spcBef>
                <a:spcPts val="0"/>
              </a:spcBef>
              <a:spcAft>
                <a:spcPts val="0"/>
              </a:spcAft>
              <a:buFont typeface="Wingdings"/>
              <a:buChar char=""/>
              <a:tabLst>
                <a:tab pos="630555" algn="l"/>
                <a:tab pos="810260" algn="l"/>
                <a:tab pos="1657350" algn="l"/>
              </a:tabLst>
            </a:pPr>
            <a:r>
              <a:rPr lang="ro-RO" dirty="0">
                <a:solidFill>
                  <a:schemeClr val="bg1"/>
                </a:solidFill>
                <a:latin typeface="Times New Roman"/>
                <a:ea typeface="Times New Roman"/>
              </a:rPr>
              <a:t>CIMPOEȘU Dumitru-Alexandru;</a:t>
            </a:r>
            <a:endParaRPr lang="en-US" dirty="0">
              <a:solidFill>
                <a:schemeClr val="bg1"/>
              </a:solidFill>
              <a:latin typeface="Times New Roman"/>
              <a:ea typeface="Times New Roman"/>
            </a:endParaRPr>
          </a:p>
          <a:p>
            <a:pPr marL="742950" marR="0" lvl="1" indent="-285750" algn="just">
              <a:lnSpc>
                <a:spcPts val="1700"/>
              </a:lnSpc>
              <a:spcBef>
                <a:spcPts val="0"/>
              </a:spcBef>
              <a:spcAft>
                <a:spcPts val="0"/>
              </a:spcAft>
              <a:buFont typeface="Wingdings"/>
              <a:buChar char=""/>
              <a:tabLst>
                <a:tab pos="630555" algn="l"/>
                <a:tab pos="810260" algn="l"/>
                <a:tab pos="1657350" algn="l"/>
              </a:tabLst>
            </a:pPr>
            <a:r>
              <a:rPr lang="ro-RO" dirty="0">
                <a:solidFill>
                  <a:schemeClr val="bg1"/>
                </a:solidFill>
                <a:latin typeface="Times New Roman"/>
                <a:ea typeface="Times New Roman"/>
              </a:rPr>
              <a:t>CISMAȘIU Octav-Mihai;</a:t>
            </a:r>
            <a:endParaRPr lang="en-US" dirty="0">
              <a:solidFill>
                <a:schemeClr val="bg1"/>
              </a:solidFill>
              <a:latin typeface="Times New Roman"/>
              <a:ea typeface="Times New Roman"/>
            </a:endParaRPr>
          </a:p>
          <a:p>
            <a:pPr marL="742950" marR="0" lvl="1" indent="-285750" algn="just">
              <a:lnSpc>
                <a:spcPts val="1700"/>
              </a:lnSpc>
              <a:spcBef>
                <a:spcPts val="0"/>
              </a:spcBef>
              <a:spcAft>
                <a:spcPts val="0"/>
              </a:spcAft>
              <a:buFont typeface="Wingdings"/>
              <a:buChar char=""/>
              <a:tabLst>
                <a:tab pos="630555" algn="l"/>
                <a:tab pos="810260" algn="l"/>
                <a:tab pos="1657350" algn="l"/>
              </a:tabLst>
            </a:pPr>
            <a:r>
              <a:rPr lang="ro-RO" dirty="0">
                <a:solidFill>
                  <a:schemeClr val="bg1"/>
                </a:solidFill>
                <a:latin typeface="Times New Roman"/>
                <a:ea typeface="Times New Roman"/>
              </a:rPr>
              <a:t>CURUȚ Edith.</a:t>
            </a:r>
            <a:endParaRPr lang="en-US" dirty="0">
              <a:solidFill>
                <a:schemeClr val="bg1"/>
              </a:solidFill>
              <a:latin typeface="Times New Roman"/>
              <a:ea typeface="Times New Roman"/>
            </a:endParaRPr>
          </a:p>
          <a:p>
            <a:pPr marL="630555" marR="0" algn="just">
              <a:lnSpc>
                <a:spcPts val="1700"/>
              </a:lnSpc>
              <a:spcBef>
                <a:spcPts val="0"/>
              </a:spcBef>
              <a:spcAft>
                <a:spcPts val="0"/>
              </a:spcAft>
              <a:tabLst>
                <a:tab pos="810260" algn="l"/>
                <a:tab pos="1657350" algn="l"/>
              </a:tabLst>
            </a:pPr>
            <a:r>
              <a:rPr lang="ro-RO" dirty="0">
                <a:solidFill>
                  <a:schemeClr val="bg1"/>
                </a:solidFill>
                <a:latin typeface="Times New Roman"/>
                <a:ea typeface="Times New Roman"/>
              </a:rPr>
              <a:t> </a:t>
            </a:r>
            <a:endParaRPr lang="en-US" dirty="0">
              <a:solidFill>
                <a:schemeClr val="bg1"/>
              </a:solidFill>
              <a:latin typeface="Times New Roman"/>
              <a:ea typeface="Times New Roman"/>
            </a:endParaRPr>
          </a:p>
          <a:p>
            <a:pPr algn="just">
              <a:lnSpc>
                <a:spcPts val="1700"/>
              </a:lnSpc>
              <a:tabLst>
                <a:tab pos="810260" algn="l"/>
                <a:tab pos="1657350" algn="l"/>
              </a:tabLst>
            </a:pPr>
            <a:r>
              <a:rPr lang="ro-RO" dirty="0">
                <a:solidFill>
                  <a:schemeClr val="bg1"/>
                </a:solidFill>
                <a:latin typeface="Times New Roman"/>
                <a:ea typeface="Times New Roman"/>
              </a:rPr>
              <a:t>      </a:t>
            </a:r>
            <a:r>
              <a:rPr lang="ro-RO" dirty="0" smtClean="0">
                <a:solidFill>
                  <a:schemeClr val="bg1"/>
                </a:solidFill>
                <a:latin typeface="Times New Roman"/>
                <a:ea typeface="Times New Roman"/>
              </a:rPr>
              <a:t> </a:t>
            </a:r>
            <a:r>
              <a:rPr lang="ro-RO" dirty="0">
                <a:solidFill>
                  <a:schemeClr val="bg1"/>
                </a:solidFill>
                <a:latin typeface="Times New Roman"/>
                <a:ea typeface="Times New Roman"/>
              </a:rPr>
              <a:t>Filiala Hunedoara a ACMRRLA este administrată de către Consiliul Director, format din Preşedinte, Prim Vicepreședinte, Vicepreşedinți şi Secretar General, în număr impar de </a:t>
            </a:r>
            <a:r>
              <a:rPr lang="ro-RO" dirty="0" smtClean="0">
                <a:solidFill>
                  <a:schemeClr val="bg1"/>
                </a:solidFill>
                <a:latin typeface="Times New Roman"/>
                <a:ea typeface="Times New Roman"/>
              </a:rPr>
              <a:t>membri.</a:t>
            </a:r>
          </a:p>
          <a:p>
            <a:pPr algn="just">
              <a:lnSpc>
                <a:spcPts val="1700"/>
              </a:lnSpc>
              <a:tabLst>
                <a:tab pos="810260" algn="l"/>
                <a:tab pos="1657350" algn="l"/>
              </a:tabLst>
            </a:pPr>
            <a:r>
              <a:rPr lang="ro-RO" b="1" dirty="0">
                <a:solidFill>
                  <a:schemeClr val="bg1"/>
                </a:solidFill>
                <a:latin typeface="Times New Roman"/>
                <a:ea typeface="Times New Roman"/>
              </a:rPr>
              <a:t> </a:t>
            </a:r>
            <a:r>
              <a:rPr lang="ro-RO" b="1" dirty="0" smtClean="0">
                <a:solidFill>
                  <a:schemeClr val="bg1"/>
                </a:solidFill>
                <a:latin typeface="Times New Roman"/>
                <a:ea typeface="Times New Roman"/>
              </a:rPr>
              <a:t>b) </a:t>
            </a:r>
            <a:r>
              <a:rPr lang="ro-RO" dirty="0" smtClean="0">
                <a:solidFill>
                  <a:schemeClr val="bg1"/>
                </a:solidFill>
                <a:latin typeface="Times New Roman"/>
                <a:ea typeface="Times New Roman"/>
              </a:rPr>
              <a:t>La </a:t>
            </a:r>
            <a:r>
              <a:rPr lang="ro-RO" dirty="0">
                <a:solidFill>
                  <a:schemeClr val="bg1"/>
                </a:solidFill>
                <a:latin typeface="Times New Roman"/>
                <a:ea typeface="Times New Roman"/>
              </a:rPr>
              <a:t>momentul constituirii </a:t>
            </a:r>
            <a:r>
              <a:rPr lang="ro-RO" b="1" dirty="0">
                <a:solidFill>
                  <a:schemeClr val="bg1"/>
                </a:solidFill>
                <a:latin typeface="Times New Roman"/>
                <a:ea typeface="Times New Roman"/>
              </a:rPr>
              <a:t>Filialei Hunedoara, </a:t>
            </a:r>
            <a:r>
              <a:rPr lang="ro-RO" dirty="0">
                <a:solidFill>
                  <a:schemeClr val="bg1"/>
                </a:solidFill>
                <a:latin typeface="Times New Roman"/>
                <a:ea typeface="Times New Roman"/>
              </a:rPr>
              <a:t>componenţa nominală</a:t>
            </a:r>
            <a:r>
              <a:rPr lang="ro-RO" b="1" dirty="0">
                <a:solidFill>
                  <a:schemeClr val="bg1"/>
                </a:solidFill>
                <a:latin typeface="Times New Roman"/>
                <a:ea typeface="Times New Roman"/>
              </a:rPr>
              <a:t> </a:t>
            </a:r>
            <a:r>
              <a:rPr lang="ro-RO" dirty="0">
                <a:solidFill>
                  <a:schemeClr val="bg1"/>
                </a:solidFill>
                <a:latin typeface="Times New Roman"/>
                <a:ea typeface="Times New Roman"/>
              </a:rPr>
              <a:t>a </a:t>
            </a:r>
            <a:r>
              <a:rPr lang="ro-RO" b="1" dirty="0">
                <a:solidFill>
                  <a:schemeClr val="bg1"/>
                </a:solidFill>
                <a:latin typeface="Times New Roman"/>
                <a:ea typeface="Times New Roman"/>
              </a:rPr>
              <a:t>Consiliului Director</a:t>
            </a:r>
            <a:r>
              <a:rPr lang="ro-RO" dirty="0">
                <a:solidFill>
                  <a:schemeClr val="bg1"/>
                </a:solidFill>
                <a:latin typeface="Times New Roman"/>
                <a:ea typeface="Times New Roman"/>
              </a:rPr>
              <a:t>, este următoarea:</a:t>
            </a:r>
            <a:endParaRPr lang="en-US" dirty="0">
              <a:solidFill>
                <a:schemeClr val="bg1"/>
              </a:solidFill>
              <a:latin typeface="Times New Roman"/>
              <a:ea typeface="Times New Roman"/>
            </a:endParaRPr>
          </a:p>
          <a:p>
            <a:pPr marL="342900" marR="0" lvl="0" indent="-342900" algn="just">
              <a:lnSpc>
                <a:spcPts val="1700"/>
              </a:lnSpc>
              <a:spcBef>
                <a:spcPts val="0"/>
              </a:spcBef>
              <a:spcAft>
                <a:spcPts val="0"/>
              </a:spcAft>
              <a:buFont typeface="Wingdings"/>
              <a:buChar char=""/>
              <a:tabLst>
                <a:tab pos="630555" algn="l"/>
                <a:tab pos="914400" algn="l"/>
              </a:tabLst>
            </a:pPr>
            <a:r>
              <a:rPr lang="ro-RO" b="1" dirty="0">
                <a:solidFill>
                  <a:schemeClr val="bg1"/>
                </a:solidFill>
                <a:latin typeface="Times New Roman"/>
                <a:ea typeface="Times New Roman"/>
              </a:rPr>
              <a:t> PIELE Mihai-Marcel – Preşedinte</a:t>
            </a:r>
            <a:r>
              <a:rPr lang="ro-RO" dirty="0">
                <a:solidFill>
                  <a:schemeClr val="bg1"/>
                </a:solidFill>
                <a:latin typeface="Times New Roman"/>
                <a:ea typeface="Times New Roman"/>
              </a:rPr>
              <a:t>;</a:t>
            </a:r>
            <a:endParaRPr lang="en-US" dirty="0">
              <a:solidFill>
                <a:schemeClr val="bg1"/>
              </a:solidFill>
              <a:latin typeface="Times New Roman"/>
              <a:ea typeface="Times New Roman"/>
            </a:endParaRPr>
          </a:p>
          <a:p>
            <a:pPr marL="342900" marR="0" lvl="0" indent="-342900" algn="just">
              <a:lnSpc>
                <a:spcPts val="1700"/>
              </a:lnSpc>
              <a:spcBef>
                <a:spcPts val="0"/>
              </a:spcBef>
              <a:spcAft>
                <a:spcPts val="0"/>
              </a:spcAft>
              <a:buFont typeface="Wingdings"/>
              <a:buChar char=""/>
              <a:tabLst>
                <a:tab pos="630555" algn="l"/>
              </a:tabLst>
            </a:pPr>
            <a:r>
              <a:rPr lang="ro-RO" b="1" dirty="0">
                <a:solidFill>
                  <a:schemeClr val="bg1"/>
                </a:solidFill>
                <a:latin typeface="Times New Roman"/>
                <a:ea typeface="Times New Roman"/>
              </a:rPr>
              <a:t> DÎNCȘOREAN Aurel</a:t>
            </a:r>
            <a:r>
              <a:rPr lang="ro-RO" dirty="0">
                <a:solidFill>
                  <a:schemeClr val="bg1"/>
                </a:solidFill>
                <a:latin typeface="Times New Roman"/>
                <a:ea typeface="Times New Roman"/>
              </a:rPr>
              <a:t> </a:t>
            </a:r>
            <a:r>
              <a:rPr lang="ro-RO" b="1" dirty="0">
                <a:solidFill>
                  <a:schemeClr val="bg1"/>
                </a:solidFill>
                <a:latin typeface="Times New Roman"/>
                <a:ea typeface="Times New Roman"/>
              </a:rPr>
              <a:t>– Prim vicepreşedinte</a:t>
            </a:r>
            <a:r>
              <a:rPr lang="ro-RO" dirty="0">
                <a:solidFill>
                  <a:schemeClr val="bg1"/>
                </a:solidFill>
                <a:latin typeface="Times New Roman"/>
                <a:ea typeface="Times New Roman"/>
              </a:rPr>
              <a:t>;</a:t>
            </a:r>
            <a:endParaRPr lang="en-US" dirty="0">
              <a:solidFill>
                <a:schemeClr val="bg1"/>
              </a:solidFill>
              <a:latin typeface="Times New Roman"/>
              <a:ea typeface="Times New Roman"/>
            </a:endParaRPr>
          </a:p>
          <a:p>
            <a:pPr marL="342900" marR="0" lvl="0" indent="-342900" algn="just">
              <a:lnSpc>
                <a:spcPts val="1700"/>
              </a:lnSpc>
              <a:spcBef>
                <a:spcPts val="0"/>
              </a:spcBef>
              <a:spcAft>
                <a:spcPts val="0"/>
              </a:spcAft>
              <a:buFont typeface="Wingdings"/>
              <a:buChar char=""/>
              <a:tabLst>
                <a:tab pos="630555" algn="l"/>
                <a:tab pos="914400" algn="l"/>
              </a:tabLst>
            </a:pPr>
            <a:r>
              <a:rPr lang="ro-RO" b="1" dirty="0">
                <a:solidFill>
                  <a:schemeClr val="bg1"/>
                </a:solidFill>
                <a:latin typeface="Times New Roman"/>
                <a:ea typeface="Times New Roman"/>
              </a:rPr>
              <a:t> CISMAȘIU Octav-Mihai – Vicepreşedinte;</a:t>
            </a:r>
            <a:endParaRPr lang="en-US" dirty="0">
              <a:solidFill>
                <a:schemeClr val="bg1"/>
              </a:solidFill>
              <a:latin typeface="Times New Roman"/>
              <a:ea typeface="Times New Roman"/>
            </a:endParaRPr>
          </a:p>
          <a:p>
            <a:pPr marL="342900" marR="0" lvl="0" indent="-342900" algn="just">
              <a:lnSpc>
                <a:spcPts val="1700"/>
              </a:lnSpc>
              <a:spcBef>
                <a:spcPts val="0"/>
              </a:spcBef>
              <a:spcAft>
                <a:spcPts val="0"/>
              </a:spcAft>
              <a:buFont typeface="Wingdings"/>
              <a:buChar char=""/>
              <a:tabLst>
                <a:tab pos="630555" algn="l"/>
                <a:tab pos="914400" algn="l"/>
              </a:tabLst>
            </a:pPr>
            <a:r>
              <a:rPr lang="ro-RO" b="1" dirty="0">
                <a:solidFill>
                  <a:schemeClr val="bg1"/>
                </a:solidFill>
                <a:latin typeface="Times New Roman"/>
                <a:ea typeface="Times New Roman"/>
              </a:rPr>
              <a:t> PIPER Adrian-Ovidiu – Vicepreşedinte;</a:t>
            </a:r>
            <a:endParaRPr lang="en-US" dirty="0">
              <a:solidFill>
                <a:schemeClr val="bg1"/>
              </a:solidFill>
              <a:latin typeface="Times New Roman"/>
              <a:ea typeface="Times New Roman"/>
            </a:endParaRPr>
          </a:p>
          <a:p>
            <a:pPr marL="342900" marR="0" lvl="0" indent="-342900" algn="just">
              <a:lnSpc>
                <a:spcPts val="1700"/>
              </a:lnSpc>
              <a:spcBef>
                <a:spcPts val="0"/>
              </a:spcBef>
              <a:spcAft>
                <a:spcPts val="0"/>
              </a:spcAft>
              <a:buFont typeface="Wingdings"/>
              <a:buChar char=""/>
              <a:tabLst>
                <a:tab pos="630555" algn="l"/>
                <a:tab pos="914400" algn="l"/>
              </a:tabLst>
            </a:pPr>
            <a:r>
              <a:rPr lang="ro-RO" b="1" dirty="0">
                <a:solidFill>
                  <a:schemeClr val="bg1"/>
                </a:solidFill>
                <a:latin typeface="Times New Roman"/>
                <a:ea typeface="Times New Roman"/>
              </a:rPr>
              <a:t> CIMPOEȘU Dumitru-Alexandru – Secretar General</a:t>
            </a:r>
            <a:r>
              <a:rPr lang="ro-RO" dirty="0">
                <a:solidFill>
                  <a:schemeClr val="bg1"/>
                </a:solidFill>
                <a:latin typeface="Times New Roman"/>
                <a:ea typeface="Times New Roman"/>
              </a:rPr>
              <a:t>.</a:t>
            </a:r>
            <a:endParaRPr lang="en-US" dirty="0">
              <a:solidFill>
                <a:schemeClr val="bg1"/>
              </a:solidFill>
              <a:latin typeface="Times New Roman"/>
              <a:ea typeface="Times New Roman"/>
            </a:endParaRPr>
          </a:p>
          <a:p>
            <a:r>
              <a:rPr lang="ro-RO" b="1" dirty="0">
                <a:solidFill>
                  <a:schemeClr val="bg1"/>
                </a:solidFill>
                <a:latin typeface="Times New Roman"/>
                <a:ea typeface="Times New Roman"/>
              </a:rPr>
              <a:t>c</a:t>
            </a:r>
            <a:r>
              <a:rPr lang="ro-RO" dirty="0" smtClean="0">
                <a:solidFill>
                  <a:schemeClr val="bg1"/>
                </a:solidFill>
                <a:latin typeface="Times New Roman"/>
                <a:ea typeface="Times New Roman"/>
              </a:rPr>
              <a:t>) </a:t>
            </a:r>
            <a:r>
              <a:rPr lang="ro-RO" dirty="0">
                <a:solidFill>
                  <a:schemeClr val="bg1"/>
                </a:solidFill>
                <a:latin typeface="Times New Roman"/>
                <a:ea typeface="Times New Roman"/>
              </a:rPr>
              <a:t>Activitatea financiar-contabilă a filialei va fi asigurată de către </a:t>
            </a:r>
            <a:r>
              <a:rPr lang="ro-RO" b="1" dirty="0">
                <a:solidFill>
                  <a:schemeClr val="bg1"/>
                </a:solidFill>
                <a:latin typeface="Times New Roman"/>
                <a:ea typeface="Times New Roman"/>
              </a:rPr>
              <a:t>CURUȚ Edith</a:t>
            </a:r>
            <a:r>
              <a:rPr lang="ro-RO" dirty="0">
                <a:solidFill>
                  <a:schemeClr val="bg1"/>
                </a:solidFill>
                <a:latin typeface="Times New Roman"/>
                <a:ea typeface="Times New Roman"/>
              </a:rPr>
              <a:t>.</a:t>
            </a:r>
            <a:endParaRPr lang="en-US" dirty="0">
              <a:solidFill>
                <a:schemeClr val="bg1"/>
              </a:solidFill>
            </a:endParaRPr>
          </a:p>
        </p:txBody>
      </p:sp>
    </p:spTree>
    <p:extLst>
      <p:ext uri="{BB962C8B-B14F-4D97-AF65-F5344CB8AC3E}">
        <p14:creationId xmlns:p14="http://schemas.microsoft.com/office/powerpoint/2010/main" val="208290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1529762"/>
            <a:ext cx="7162800" cy="3580467"/>
          </a:xfrm>
          <a:prstGeom prst="rect">
            <a:avLst/>
          </a:prstGeom>
        </p:spPr>
        <p:txBody>
          <a:bodyPr wrap="square">
            <a:spAutoFit/>
          </a:bodyPr>
          <a:lstStyle/>
          <a:p>
            <a:pPr marR="0" lvl="0" algn="ctr">
              <a:lnSpc>
                <a:spcPts val="1700"/>
              </a:lnSpc>
              <a:spcBef>
                <a:spcPts val="0"/>
              </a:spcBef>
              <a:spcAft>
                <a:spcPts val="0"/>
              </a:spcAft>
              <a:buSzPts val="1400"/>
              <a:tabLst>
                <a:tab pos="-1908175" algn="l"/>
              </a:tabLst>
            </a:pPr>
            <a:r>
              <a:rPr lang="ro-RO" sz="2000" dirty="0" smtClean="0">
                <a:solidFill>
                  <a:schemeClr val="bg1"/>
                </a:solidFill>
                <a:latin typeface="Times New Roman" pitchFamily="18" charset="0"/>
                <a:ea typeface="Times New Roman"/>
                <a:cs typeface="Times New Roman" pitchFamily="18" charset="0"/>
              </a:rPr>
              <a:t>		</a:t>
            </a:r>
          </a:p>
          <a:p>
            <a:pPr marR="0" lvl="0" algn="ctr">
              <a:lnSpc>
                <a:spcPts val="1700"/>
              </a:lnSpc>
              <a:spcBef>
                <a:spcPts val="0"/>
              </a:spcBef>
              <a:spcAft>
                <a:spcPts val="0"/>
              </a:spcAft>
              <a:buSzPts val="1400"/>
              <a:tabLst>
                <a:tab pos="-1908175" algn="l"/>
              </a:tabLst>
            </a:pPr>
            <a:r>
              <a:rPr lang="ro-RO" sz="2400" dirty="0" smtClean="0">
                <a:solidFill>
                  <a:schemeClr val="bg1"/>
                </a:solidFill>
                <a:latin typeface="Times New Roman" pitchFamily="18" charset="0"/>
                <a:ea typeface="Times New Roman"/>
                <a:cs typeface="Times New Roman" pitchFamily="18" charset="0"/>
              </a:rPr>
              <a:t>SCOP</a:t>
            </a:r>
          </a:p>
          <a:p>
            <a:pPr marR="0" lvl="0" algn="just">
              <a:lnSpc>
                <a:spcPts val="1700"/>
              </a:lnSpc>
              <a:spcBef>
                <a:spcPts val="0"/>
              </a:spcBef>
              <a:spcAft>
                <a:spcPts val="0"/>
              </a:spcAft>
              <a:buSzPts val="1400"/>
              <a:tabLst>
                <a:tab pos="-1908175" algn="l"/>
              </a:tabLst>
            </a:pPr>
            <a:r>
              <a:rPr lang="ro-RO" sz="2000" dirty="0">
                <a:solidFill>
                  <a:schemeClr val="bg1"/>
                </a:solidFill>
                <a:latin typeface="Times New Roman" pitchFamily="18" charset="0"/>
                <a:ea typeface="Times New Roman"/>
                <a:cs typeface="Times New Roman" pitchFamily="18" charset="0"/>
              </a:rPr>
              <a:t>	</a:t>
            </a:r>
            <a:r>
              <a:rPr lang="ro-RO" sz="2000" dirty="0" smtClean="0">
                <a:solidFill>
                  <a:schemeClr val="bg1"/>
                </a:solidFill>
                <a:latin typeface="Times New Roman" pitchFamily="18" charset="0"/>
                <a:ea typeface="Times New Roman"/>
                <a:cs typeface="Times New Roman" pitchFamily="18" charset="0"/>
              </a:rPr>
              <a:t>	</a:t>
            </a:r>
          </a:p>
          <a:p>
            <a:pPr marR="0" lvl="0" algn="just">
              <a:lnSpc>
                <a:spcPts val="1700"/>
              </a:lnSpc>
              <a:spcBef>
                <a:spcPts val="0"/>
              </a:spcBef>
              <a:spcAft>
                <a:spcPts val="0"/>
              </a:spcAft>
              <a:buSzPts val="1400"/>
              <a:tabLst>
                <a:tab pos="-1908175" algn="l"/>
              </a:tabLst>
            </a:pPr>
            <a:r>
              <a:rPr lang="ro-RO" sz="2000" dirty="0">
                <a:solidFill>
                  <a:schemeClr val="bg1"/>
                </a:solidFill>
                <a:latin typeface="Times New Roman" pitchFamily="18" charset="0"/>
                <a:ea typeface="Times New Roman"/>
                <a:cs typeface="Times New Roman" pitchFamily="18" charset="0"/>
              </a:rPr>
              <a:t>	</a:t>
            </a:r>
            <a:r>
              <a:rPr lang="ro-RO" sz="2000" dirty="0" smtClean="0">
                <a:solidFill>
                  <a:schemeClr val="bg1"/>
                </a:solidFill>
                <a:latin typeface="Times New Roman" pitchFamily="18" charset="0"/>
                <a:ea typeface="Times New Roman"/>
                <a:cs typeface="Times New Roman" pitchFamily="18" charset="0"/>
              </a:rPr>
              <a:t>	</a:t>
            </a:r>
            <a:r>
              <a:rPr lang="ro-RO" dirty="0" smtClean="0">
                <a:solidFill>
                  <a:schemeClr val="bg1"/>
                </a:solidFill>
                <a:latin typeface="Times New Roman" pitchFamily="18" charset="0"/>
                <a:ea typeface="Times New Roman"/>
                <a:cs typeface="Times New Roman" pitchFamily="18" charset="0"/>
              </a:rPr>
              <a:t>Scopul </a:t>
            </a:r>
            <a:r>
              <a:rPr lang="ro-RO" dirty="0">
                <a:solidFill>
                  <a:schemeClr val="bg1"/>
                </a:solidFill>
                <a:latin typeface="Times New Roman" pitchFamily="18" charset="0"/>
                <a:ea typeface="Times New Roman"/>
                <a:cs typeface="Times New Roman" pitchFamily="18" charset="0"/>
              </a:rPr>
              <a:t>de bază al FILIALEI JUDEȚENE HUNEDOARA A ACMRRLA </a:t>
            </a:r>
            <a:r>
              <a:rPr lang="x-none">
                <a:solidFill>
                  <a:schemeClr val="bg1"/>
                </a:solidFill>
                <a:latin typeface="Times New Roman" pitchFamily="18" charset="0"/>
                <a:ea typeface="Times New Roman"/>
                <a:cs typeface="Times New Roman" pitchFamily="18" charset="0"/>
              </a:rPr>
              <a:t>“</a:t>
            </a:r>
            <a:r>
              <a:rPr lang="en-GB" dirty="0">
                <a:solidFill>
                  <a:schemeClr val="bg1"/>
                </a:solidFill>
                <a:latin typeface="Times New Roman" pitchFamily="18" charset="0"/>
                <a:ea typeface="Times New Roman"/>
                <a:cs typeface="Times New Roman" pitchFamily="18" charset="0"/>
              </a:rPr>
              <a:t>General </a:t>
            </a:r>
            <a:r>
              <a:rPr lang="en-GB" dirty="0" err="1">
                <a:solidFill>
                  <a:schemeClr val="bg1"/>
                </a:solidFill>
                <a:latin typeface="Times New Roman" pitchFamily="18" charset="0"/>
                <a:ea typeface="Times New Roman"/>
                <a:cs typeface="Times New Roman" pitchFamily="18" charset="0"/>
              </a:rPr>
              <a:t>Constantin</a:t>
            </a:r>
            <a:r>
              <a:rPr lang="en-GB" dirty="0">
                <a:solidFill>
                  <a:schemeClr val="bg1"/>
                </a:solidFill>
                <a:latin typeface="Times New Roman" pitchFamily="18" charset="0"/>
                <a:ea typeface="Times New Roman"/>
                <a:cs typeface="Times New Roman" pitchFamily="18" charset="0"/>
              </a:rPr>
              <a:t> </a:t>
            </a:r>
            <a:r>
              <a:rPr lang="en-GB" dirty="0" err="1">
                <a:solidFill>
                  <a:schemeClr val="bg1"/>
                </a:solidFill>
                <a:latin typeface="Times New Roman" pitchFamily="18" charset="0"/>
                <a:ea typeface="Times New Roman"/>
                <a:cs typeface="Times New Roman" pitchFamily="18" charset="0"/>
              </a:rPr>
              <a:t>Zaharia</a:t>
            </a:r>
            <a:r>
              <a:rPr lang="x-none">
                <a:solidFill>
                  <a:schemeClr val="bg1"/>
                </a:solidFill>
                <a:latin typeface="Times New Roman" pitchFamily="18" charset="0"/>
                <a:ea typeface="Times New Roman"/>
                <a:cs typeface="Times New Roman" pitchFamily="18" charset="0"/>
              </a:rPr>
              <a:t>” </a:t>
            </a:r>
            <a:r>
              <a:rPr lang="ro-RO" dirty="0">
                <a:solidFill>
                  <a:schemeClr val="bg1"/>
                </a:solidFill>
                <a:latin typeface="Times New Roman" pitchFamily="18" charset="0"/>
                <a:ea typeface="Times New Roman"/>
                <a:cs typeface="Times New Roman" pitchFamily="18" charset="0"/>
              </a:rPr>
              <a:t>este de a promova și apăra interesele cadrelor militare în rezervă și retragere, membri ai filialei, în relația cu Ministerul Apărării Naționale și societatea civilă, în plan economic, social, cultural, sportiv, medical și familial, sprijinirea cu specialiști ai structurilor de logistică din Armată la pace, în situații de criză și război, precum și de a contribui prin activitățile organizate la promovarea sentimentului de prețuire și recunoștință față de faptele eroilor și martirilor care și – au jertfit viața pentru patrie, fără deosebire de religie sau origine etnică, la cultivarea patriotismului și a identității naționale a poporului român</a:t>
            </a:r>
            <a:r>
              <a:rPr lang="ro-RO" dirty="0" smtClean="0">
                <a:solidFill>
                  <a:schemeClr val="bg1"/>
                </a:solidFill>
                <a:latin typeface="Times New Roman" pitchFamily="18" charset="0"/>
                <a:ea typeface="Times New Roman"/>
                <a:cs typeface="Times New Roman" pitchFamily="18" charset="0"/>
              </a:rPr>
              <a:t>.</a:t>
            </a:r>
          </a:p>
          <a:p>
            <a:pPr marL="342900" marR="0" lvl="0" indent="-342900" algn="just">
              <a:lnSpc>
                <a:spcPts val="1700"/>
              </a:lnSpc>
              <a:spcBef>
                <a:spcPts val="0"/>
              </a:spcBef>
              <a:spcAft>
                <a:spcPts val="0"/>
              </a:spcAft>
              <a:buSzPts val="1400"/>
              <a:buFont typeface="+mj-lt"/>
              <a:buAutoNum type="arabicPeriod"/>
              <a:tabLst>
                <a:tab pos="-1908175" algn="l"/>
              </a:tabLst>
            </a:pPr>
            <a:endParaRPr lang="ro-RO" sz="2000" dirty="0">
              <a:solidFill>
                <a:schemeClr val="bg1"/>
              </a:solidFill>
              <a:effectLst/>
              <a:latin typeface="Times New Roman" pitchFamily="18" charset="0"/>
              <a:ea typeface="Times New Roman"/>
              <a:cs typeface="Times New Roman" pitchFamily="18" charset="0"/>
            </a:endParaRPr>
          </a:p>
          <a:p>
            <a:pPr marR="0" lvl="0" algn="just">
              <a:lnSpc>
                <a:spcPts val="1700"/>
              </a:lnSpc>
              <a:spcBef>
                <a:spcPts val="0"/>
              </a:spcBef>
              <a:spcAft>
                <a:spcPts val="0"/>
              </a:spcAft>
              <a:buSzPts val="1400"/>
              <a:tabLst>
                <a:tab pos="-1908175" algn="l"/>
              </a:tabLst>
            </a:pPr>
            <a:endParaRPr lang="en-US" sz="2000" dirty="0">
              <a:solidFill>
                <a:schemeClr val="bg1"/>
              </a:solidFill>
              <a:effectLst/>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522515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3185A8B-B315-6283-14CE-6B772D802A98}"/>
              </a:ext>
            </a:extLst>
          </p:cNvPr>
          <p:cNvPicPr>
            <a:picLocks noChangeAspect="1"/>
          </p:cNvPicPr>
          <p:nvPr/>
        </p:nvPicPr>
        <p:blipFill>
          <a:blip r:embed="rId2" cstate="print">
            <a:extLst>
              <a:ext uri="{28A0092B-C50C-407E-A947-70E740481C1C}">
                <a14:useLocalDpi xmlns:a14="http://schemas.microsoft.com/office/drawing/2010/main" val="0"/>
              </a:ext>
            </a:extLst>
          </a:blip>
          <a:srcRect b="27476"/>
          <a:stretch/>
        </p:blipFill>
        <p:spPr>
          <a:xfrm>
            <a:off x="-17976" y="2394296"/>
            <a:ext cx="2837375" cy="4463704"/>
          </a:xfrm>
          <a:prstGeom prst="rect">
            <a:avLst/>
          </a:prstGeom>
        </p:spPr>
      </p:pic>
      <p:pic>
        <p:nvPicPr>
          <p:cNvPr id="9" name="Picture 8">
            <a:extLst>
              <a:ext uri="{FF2B5EF4-FFF2-40B4-BE49-F238E27FC236}">
                <a16:creationId xmlns:a16="http://schemas.microsoft.com/office/drawing/2014/main" xmlns="" id="{B35BC9FA-8992-1A3F-30DE-9CE1DC5F2260}"/>
              </a:ext>
            </a:extLst>
          </p:cNvPr>
          <p:cNvPicPr>
            <a:picLocks noChangeAspect="1"/>
          </p:cNvPicPr>
          <p:nvPr/>
        </p:nvPicPr>
        <p:blipFill>
          <a:blip r:embed="rId3">
            <a:extLst>
              <a:ext uri="{28A0092B-C50C-407E-A947-70E740481C1C}">
                <a14:useLocalDpi xmlns:a14="http://schemas.microsoft.com/office/drawing/2010/main" val="0"/>
              </a:ext>
            </a:extLst>
          </a:blip>
          <a:srcRect l="11406" t="30000" r="13816" b="27778"/>
          <a:stretch/>
        </p:blipFill>
        <p:spPr>
          <a:xfrm>
            <a:off x="2837375" y="1747683"/>
            <a:ext cx="3310257" cy="4057733"/>
          </a:xfrm>
          <a:prstGeom prst="rect">
            <a:avLst/>
          </a:prstGeom>
        </p:spPr>
      </p:pic>
      <p:pic>
        <p:nvPicPr>
          <p:cNvPr id="5" name="Picture 4">
            <a:extLst>
              <a:ext uri="{FF2B5EF4-FFF2-40B4-BE49-F238E27FC236}">
                <a16:creationId xmlns:a16="http://schemas.microsoft.com/office/drawing/2014/main" xmlns="" id="{C1F9F65C-20FE-45CA-2DFD-40FBF7A8AAAA}"/>
              </a:ext>
            </a:extLst>
          </p:cNvPr>
          <p:cNvPicPr>
            <a:picLocks noChangeAspect="1"/>
          </p:cNvPicPr>
          <p:nvPr/>
        </p:nvPicPr>
        <p:blipFill>
          <a:blip r:embed="rId4" cstate="print">
            <a:extLst>
              <a:ext uri="{28A0092B-C50C-407E-A947-70E740481C1C}">
                <a14:useLocalDpi xmlns:a14="http://schemas.microsoft.com/office/drawing/2010/main" val="0"/>
              </a:ext>
            </a:extLst>
          </a:blip>
          <a:srcRect t="3913" b="41087"/>
          <a:stretch/>
        </p:blipFill>
        <p:spPr>
          <a:xfrm>
            <a:off x="6147632" y="21771"/>
            <a:ext cx="2999478" cy="3581400"/>
          </a:xfrm>
          <a:prstGeom prst="rect">
            <a:avLst/>
          </a:prstGeom>
        </p:spPr>
      </p:pic>
      <p:pic>
        <p:nvPicPr>
          <p:cNvPr id="3" name="Picture 2">
            <a:extLst>
              <a:ext uri="{FF2B5EF4-FFF2-40B4-BE49-F238E27FC236}">
                <a16:creationId xmlns:a16="http://schemas.microsoft.com/office/drawing/2014/main" xmlns="" id="{3635773B-451B-17DC-AD0F-F4EB80855E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111"/>
            <a:ext cx="4572000" cy="2107692"/>
          </a:xfrm>
          <a:prstGeom prst="rect">
            <a:avLst/>
          </a:prstGeom>
        </p:spPr>
      </p:pic>
      <p:sp>
        <p:nvSpPr>
          <p:cNvPr id="10" name="Rectangle 9">
            <a:extLst>
              <a:ext uri="{FF2B5EF4-FFF2-40B4-BE49-F238E27FC236}">
                <a16:creationId xmlns:a16="http://schemas.microsoft.com/office/drawing/2014/main" xmlns="" id="{2210C980-33A7-83E5-6F75-F2DC1DC3E1E3}"/>
              </a:ext>
            </a:extLst>
          </p:cNvPr>
          <p:cNvSpPr/>
          <p:nvPr/>
        </p:nvSpPr>
        <p:spPr>
          <a:xfrm>
            <a:off x="1981200" y="5943600"/>
            <a:ext cx="7162800" cy="751937"/>
          </a:xfrm>
          <a:prstGeom prst="rect">
            <a:avLst/>
          </a:prstGeom>
        </p:spPr>
        <p:txBody>
          <a:bodyPr wrap="square">
            <a:spAutoFit/>
          </a:bodyPr>
          <a:lstStyle/>
          <a:p>
            <a:pPr algn="ctr">
              <a:lnSpc>
                <a:spcPts val="1700"/>
              </a:lnSpc>
              <a:buSzPts val="1400"/>
              <a:tabLst>
                <a:tab pos="-1908175" algn="l"/>
              </a:tabLst>
            </a:pPr>
            <a:r>
              <a:rPr lang="en-US" sz="2000" dirty="0" smtClean="0">
                <a:solidFill>
                  <a:prstClr val="black"/>
                </a:solidFill>
                <a:latin typeface="Times New Roman" pitchFamily="18" charset="0"/>
                <a:ea typeface="Times New Roman"/>
                <a:cs typeface="Times New Roman" pitchFamily="18" charset="0"/>
              </a:rPr>
              <a:t>1 </a:t>
            </a:r>
            <a:r>
              <a:rPr lang="en-US" sz="2000" dirty="0" err="1" smtClean="0">
                <a:solidFill>
                  <a:prstClr val="black"/>
                </a:solidFill>
                <a:latin typeface="Times New Roman" pitchFamily="18" charset="0"/>
                <a:ea typeface="Times New Roman"/>
                <a:cs typeface="Times New Roman" pitchFamily="18" charset="0"/>
              </a:rPr>
              <a:t>Decembrie</a:t>
            </a:r>
            <a:r>
              <a:rPr lang="en-US" sz="2000" dirty="0" smtClean="0">
                <a:solidFill>
                  <a:prstClr val="black"/>
                </a:solidFill>
                <a:latin typeface="Times New Roman" pitchFamily="18" charset="0"/>
                <a:ea typeface="Times New Roman"/>
                <a:cs typeface="Times New Roman" pitchFamily="18" charset="0"/>
              </a:rPr>
              <a:t>,</a:t>
            </a:r>
          </a:p>
          <a:p>
            <a:pPr algn="ctr">
              <a:lnSpc>
                <a:spcPts val="1700"/>
              </a:lnSpc>
              <a:buSzPts val="1400"/>
              <a:tabLst>
                <a:tab pos="-1908175" algn="l"/>
              </a:tabLst>
            </a:pPr>
            <a:r>
              <a:rPr lang="en-US" sz="2000" dirty="0" err="1" smtClean="0">
                <a:solidFill>
                  <a:prstClr val="black"/>
                </a:solidFill>
                <a:latin typeface="Times New Roman" pitchFamily="18" charset="0"/>
                <a:ea typeface="Times New Roman"/>
                <a:cs typeface="Times New Roman" pitchFamily="18" charset="0"/>
              </a:rPr>
              <a:t>Ziua</a:t>
            </a:r>
            <a:r>
              <a:rPr lang="en-US" sz="2000" dirty="0" smtClean="0">
                <a:solidFill>
                  <a:prstClr val="black"/>
                </a:solidFill>
                <a:latin typeface="Times New Roman" pitchFamily="18" charset="0"/>
                <a:ea typeface="Times New Roman"/>
                <a:cs typeface="Times New Roman" pitchFamily="18" charset="0"/>
              </a:rPr>
              <a:t> Na</a:t>
            </a:r>
            <a:r>
              <a:rPr lang="ro-RO" sz="2000" dirty="0">
                <a:solidFill>
                  <a:prstClr val="black"/>
                </a:solidFill>
                <a:latin typeface="Times New Roman" pitchFamily="18" charset="0"/>
                <a:ea typeface="Times New Roman"/>
                <a:cs typeface="Times New Roman" pitchFamily="18" charset="0"/>
              </a:rPr>
              <a:t>ț</a:t>
            </a:r>
            <a:r>
              <a:rPr lang="en-US" sz="2000" dirty="0" err="1" smtClean="0">
                <a:solidFill>
                  <a:prstClr val="black"/>
                </a:solidFill>
                <a:latin typeface="Times New Roman" pitchFamily="18" charset="0"/>
                <a:ea typeface="Times New Roman"/>
                <a:cs typeface="Times New Roman" pitchFamily="18" charset="0"/>
              </a:rPr>
              <a:t>ional</a:t>
            </a:r>
            <a:r>
              <a:rPr lang="ro-RO" sz="2000" dirty="0" smtClean="0">
                <a:solidFill>
                  <a:prstClr val="black"/>
                </a:solidFill>
                <a:latin typeface="Times New Roman" pitchFamily="18" charset="0"/>
                <a:ea typeface="Times New Roman"/>
                <a:cs typeface="Times New Roman" pitchFamily="18" charset="0"/>
              </a:rPr>
              <a:t>ă a României.</a:t>
            </a:r>
          </a:p>
          <a:p>
            <a:pPr algn="ctr">
              <a:lnSpc>
                <a:spcPts val="1700"/>
              </a:lnSpc>
              <a:buSzPts val="1400"/>
              <a:tabLst>
                <a:tab pos="-1908175" algn="l"/>
              </a:tabLst>
            </a:pPr>
            <a:r>
              <a:rPr lang="ro-RO" sz="2000" dirty="0" smtClean="0">
                <a:solidFill>
                  <a:prstClr val="black"/>
                </a:solidFill>
                <a:latin typeface="Times New Roman" pitchFamily="18" charset="0"/>
                <a:ea typeface="Times New Roman"/>
                <a:cs typeface="Times New Roman" pitchFamily="18" charset="0"/>
              </a:rPr>
              <a:t>01.12.20024, Orăștie/România</a:t>
            </a:r>
            <a:endParaRPr lang="en-US" sz="2000" dirty="0">
              <a:solidFill>
                <a:prstClr val="black"/>
              </a:solidFill>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31063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207482"/>
            <a:ext cx="8229600" cy="3580467"/>
          </a:xfrm>
          <a:prstGeom prst="rect">
            <a:avLst/>
          </a:prstGeom>
        </p:spPr>
        <p:txBody>
          <a:bodyPr wrap="square">
            <a:spAutoFit/>
          </a:bodyPr>
          <a:lstStyle/>
          <a:p>
            <a:pPr marR="0" lvl="1" algn="just">
              <a:lnSpc>
                <a:spcPts val="1700"/>
              </a:lnSpc>
              <a:spcBef>
                <a:spcPts val="0"/>
              </a:spcBef>
              <a:spcAft>
                <a:spcPts val="0"/>
              </a:spcAft>
              <a:buSzPts val="1400"/>
              <a:tabLst>
                <a:tab pos="630555" algn="l"/>
                <a:tab pos="2171700" algn="l"/>
              </a:tabLst>
            </a:pPr>
            <a:endParaRPr lang="ro-RO" dirty="0" smtClean="0">
              <a:solidFill>
                <a:schemeClr val="bg1"/>
              </a:solidFill>
              <a:latin typeface="Times New Roman"/>
              <a:ea typeface="Times New Roman"/>
            </a:endParaRPr>
          </a:p>
          <a:p>
            <a:pPr marR="0" lvl="1" algn="ctr">
              <a:lnSpc>
                <a:spcPts val="1700"/>
              </a:lnSpc>
              <a:spcBef>
                <a:spcPts val="0"/>
              </a:spcBef>
              <a:spcAft>
                <a:spcPts val="0"/>
              </a:spcAft>
              <a:buSzPts val="1400"/>
              <a:tabLst>
                <a:tab pos="630555" algn="l"/>
                <a:tab pos="2171700" algn="l"/>
              </a:tabLst>
            </a:pPr>
            <a:r>
              <a:rPr lang="ro-RO" sz="2000" b="1" dirty="0" smtClean="0">
                <a:solidFill>
                  <a:schemeClr val="bg1"/>
                </a:solidFill>
                <a:latin typeface="Times New Roman"/>
                <a:ea typeface="Times New Roman"/>
              </a:rPr>
              <a:t>OBIECTIVE</a:t>
            </a:r>
            <a:endParaRPr lang="ro-RO" sz="2000" b="1" dirty="0">
              <a:solidFill>
                <a:schemeClr val="bg1"/>
              </a:solidFill>
              <a:latin typeface="Times New Roman"/>
              <a:ea typeface="Times New Roman"/>
            </a:endParaRPr>
          </a:p>
          <a:p>
            <a:pPr marR="0" lvl="1" algn="just">
              <a:lnSpc>
                <a:spcPts val="1700"/>
              </a:lnSpc>
              <a:spcBef>
                <a:spcPts val="0"/>
              </a:spcBef>
              <a:spcAft>
                <a:spcPts val="0"/>
              </a:spcAft>
              <a:buSzPts val="1400"/>
              <a:tabLst>
                <a:tab pos="630555" algn="l"/>
                <a:tab pos="2171700" algn="l"/>
              </a:tabLst>
            </a:pPr>
            <a:endParaRPr lang="ro-RO" dirty="0" smtClean="0">
              <a:solidFill>
                <a:schemeClr val="bg1"/>
              </a:solidFill>
              <a:latin typeface="Times New Roman"/>
              <a:ea typeface="Times New Roman"/>
            </a:endParaRPr>
          </a:p>
          <a:p>
            <a:pPr marR="0" lvl="1" algn="just">
              <a:lnSpc>
                <a:spcPts val="1700"/>
              </a:lnSpc>
              <a:spcBef>
                <a:spcPts val="0"/>
              </a:spcBef>
              <a:spcAft>
                <a:spcPts val="0"/>
              </a:spcAft>
              <a:buSzPts val="1400"/>
              <a:tabLst>
                <a:tab pos="630555" algn="l"/>
                <a:tab pos="2171700" algn="l"/>
              </a:tabLst>
            </a:pPr>
            <a:r>
              <a:rPr lang="ro-RO" dirty="0" smtClean="0">
                <a:solidFill>
                  <a:schemeClr val="bg1"/>
                </a:solidFill>
                <a:latin typeface="Times New Roman"/>
                <a:ea typeface="Times New Roman"/>
              </a:rPr>
              <a:t>- reprezentarea </a:t>
            </a:r>
            <a:r>
              <a:rPr lang="ro-RO" dirty="0">
                <a:solidFill>
                  <a:schemeClr val="bg1"/>
                </a:solidFill>
                <a:latin typeface="Times New Roman"/>
                <a:ea typeface="Times New Roman"/>
              </a:rPr>
              <a:t>și apărarea drepturilor și intereselor cadrelor militare în rezervă și în retragere, pensionarilor militari, membri ai Filialei Hunedoara, inclusiv cele cu privire la pensiile militare de stat, asistența medicală și protecția socială, accesul la facilitățile de recuperare, tratament, odihnă și recreere, așa cum rezultă din politicile sociale cu privire la persoanele vârstnice, atât în relațiile cu Ministerul Apărării Naționale, cu autoritățile și instituțiile publice centrale și locale;</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0" algn="l"/>
                <a:tab pos="720090" algn="l"/>
                <a:tab pos="2171700" algn="l"/>
              </a:tabLst>
            </a:pPr>
            <a:r>
              <a:rPr lang="ro-RO" dirty="0" smtClean="0">
                <a:solidFill>
                  <a:schemeClr val="bg1"/>
                </a:solidFill>
                <a:latin typeface="Times New Roman"/>
                <a:ea typeface="Times New Roman"/>
              </a:rPr>
              <a:t>- susținerea </a:t>
            </a:r>
            <a:r>
              <a:rPr lang="ro-RO" dirty="0">
                <a:solidFill>
                  <a:schemeClr val="bg1"/>
                </a:solidFill>
                <a:latin typeface="Times New Roman"/>
                <a:ea typeface="Times New Roman"/>
              </a:rPr>
              <a:t>și promovarea Ministerului Apărării Naționale și a structurilor logistice din compunerea acestuia în relațiile cu instituțiile publice și private naționale și internaționale precum și cu alte organisme similare;</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sprijinirea </a:t>
            </a:r>
            <a:r>
              <a:rPr lang="ro-RO" dirty="0">
                <a:solidFill>
                  <a:schemeClr val="bg1"/>
                </a:solidFill>
                <a:latin typeface="Times New Roman"/>
                <a:ea typeface="Times New Roman"/>
              </a:rPr>
              <a:t>membrilor Filialei Hunedoara și a văduvelor/văduvilor acestora pentru refacerea capacităților fizice și intelectuale și adaptarea la statutul de rezervist, promovând astfel o îmbătrânire activă, demnă, utilă social și respectul în societate față de seniori</a:t>
            </a:r>
            <a:r>
              <a:rPr lang="ro-RO" dirty="0" smtClean="0">
                <a:solidFill>
                  <a:schemeClr val="bg1"/>
                </a:solidFill>
                <a:latin typeface="Times New Roman"/>
                <a:ea typeface="Times New Roman"/>
              </a:rPr>
              <a:t>;</a:t>
            </a:r>
            <a:endParaRPr lang="en-US" dirty="0">
              <a:solidFill>
                <a:schemeClr val="bg1"/>
              </a:solidFill>
              <a:latin typeface="Times New Roman"/>
              <a:ea typeface="Times New Roman"/>
            </a:endParaRPr>
          </a:p>
        </p:txBody>
      </p:sp>
    </p:spTree>
    <p:extLst>
      <p:ext uri="{BB962C8B-B14F-4D97-AF65-F5344CB8AC3E}">
        <p14:creationId xmlns:p14="http://schemas.microsoft.com/office/powerpoint/2010/main" val="364710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850916"/>
            <a:ext cx="8382000" cy="3362459"/>
          </a:xfrm>
          <a:prstGeom prst="rect">
            <a:avLst/>
          </a:prstGeom>
        </p:spPr>
        <p:txBody>
          <a:bodyPr wrap="square">
            <a:spAutoFit/>
          </a:bodyPr>
          <a:lstStyle/>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organizarea </a:t>
            </a:r>
            <a:r>
              <a:rPr lang="ro-RO" dirty="0">
                <a:solidFill>
                  <a:schemeClr val="bg1"/>
                </a:solidFill>
                <a:latin typeface="Times New Roman"/>
                <a:ea typeface="Times New Roman"/>
              </a:rPr>
              <a:t>și desfășurarea de acțiuni, evenimente sociale și culturale de impact pentru constituirea de fonduri speciale prin donații sau sponsorizări, precum și de acțiuni caritabile în beneficiul persoanelor aflate în stare de nevoie, care nu fac parte din corpul cadrelor militare active, în rezervă ori în retragere sau din familiile </a:t>
            </a:r>
            <a:r>
              <a:rPr lang="ro-RO" dirty="0" smtClean="0">
                <a:solidFill>
                  <a:schemeClr val="bg1"/>
                </a:solidFill>
                <a:latin typeface="Times New Roman"/>
                <a:ea typeface="Times New Roman"/>
              </a:rPr>
              <a:t>acestora;</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asigurarea </a:t>
            </a:r>
            <a:r>
              <a:rPr lang="ro-RO" dirty="0">
                <a:solidFill>
                  <a:schemeClr val="bg1"/>
                </a:solidFill>
                <a:latin typeface="Times New Roman"/>
                <a:ea typeface="Times New Roman"/>
              </a:rPr>
              <a:t>de facilități/condiții membrilor Filialei Hunedoara pentru a-și menține contactul și relațiile de camaraderie și pentru a cultiva sentimentele de corp, inclusiv cu cadrele militare în activitate încadrate în structurile logistice din Armată;</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respectarea </a:t>
            </a:r>
            <a:r>
              <a:rPr lang="ro-RO" dirty="0">
                <a:solidFill>
                  <a:schemeClr val="bg1"/>
                </a:solidFill>
                <a:latin typeface="Times New Roman"/>
                <a:ea typeface="Times New Roman"/>
              </a:rPr>
              <a:t>şi apărarea, de către membri Filialei Hunedoara, a onoarei şi demnităţii militare, precum și a memoriei militarilor care au decedat la datorie în timpul serviciului militar sau după trecerea în rezervă;</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realizarea/menținerea </a:t>
            </a:r>
            <a:r>
              <a:rPr lang="ro-RO" dirty="0">
                <a:solidFill>
                  <a:schemeClr val="bg1"/>
                </a:solidFill>
                <a:latin typeface="Times New Roman"/>
                <a:ea typeface="Times New Roman"/>
              </a:rPr>
              <a:t>unei comunicări permanente cu mass-media, atât pentru promovarea imaginii reale a vieţii militarilor în rezervă sau în retragere, cât și a membrilor și a activităților Filialei Hunedoara, precum și pentru a răspunde oportun la denigrările care apar în societate la adresa acestora;</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118623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62499"/>
            <a:ext cx="8229600" cy="4016484"/>
          </a:xfrm>
          <a:prstGeom prst="rect">
            <a:avLst/>
          </a:prstGeom>
        </p:spPr>
        <p:txBody>
          <a:bodyPr wrap="square">
            <a:spAutoFit/>
          </a:bodyPr>
          <a:lstStyle/>
          <a:p>
            <a:pPr marR="0" lvl="1" algn="just">
              <a:lnSpc>
                <a:spcPts val="1700"/>
              </a:lnSpc>
              <a:spcBef>
                <a:spcPts val="0"/>
              </a:spcBef>
              <a:spcAft>
                <a:spcPts val="0"/>
              </a:spcAft>
              <a:buSzPts val="1400"/>
              <a:tabLst>
                <a:tab pos="540385" algn="l"/>
                <a:tab pos="720090" algn="l"/>
                <a:tab pos="2171700" algn="l"/>
              </a:tabLst>
            </a:pPr>
            <a:r>
              <a:rPr lang="ro-RO" dirty="0" smtClean="0">
                <a:solidFill>
                  <a:schemeClr val="bg1"/>
                </a:solidFill>
                <a:latin typeface="Times New Roman"/>
                <a:ea typeface="Times New Roman"/>
              </a:rPr>
              <a:t>- promovarea </a:t>
            </a:r>
            <a:r>
              <a:rPr lang="ro-RO" dirty="0">
                <a:solidFill>
                  <a:schemeClr val="bg1"/>
                </a:solidFill>
                <a:latin typeface="Times New Roman"/>
                <a:ea typeface="Times New Roman"/>
              </a:rPr>
              <a:t>valorilor fundamentale ale democraţiei, intereselor şi simbolurilor naţionale ale României, cultivarea valorilor civice ale statului de drept, dezvoltarea relaţiilor cu societatea civilă şi sprijinirea acţiunilor și inițiativelor comunităţilor locale;</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cultivarea </a:t>
            </a:r>
            <a:r>
              <a:rPr lang="ro-RO" dirty="0">
                <a:solidFill>
                  <a:schemeClr val="bg1"/>
                </a:solidFill>
                <a:latin typeface="Times New Roman"/>
                <a:ea typeface="Times New Roman"/>
              </a:rPr>
              <a:t>tradițiilor militare naționale și a logisticii militare românești în societatea civilă;</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stimularea </a:t>
            </a:r>
            <a:r>
              <a:rPr lang="ro-RO" dirty="0">
                <a:solidFill>
                  <a:schemeClr val="bg1"/>
                </a:solidFill>
                <a:latin typeface="Times New Roman"/>
                <a:ea typeface="Times New Roman"/>
              </a:rPr>
              <a:t>și promovarea interesului publicului pentru îndeplinirea serviciului militar în cadrul Forțelor Armate, participarea la educarea tineretului pentru îmbrățișarea unei cariere militare în domeniile funcționale ale logisticii militare;</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promovarea </a:t>
            </a:r>
            <a:r>
              <a:rPr lang="ro-RO" dirty="0">
                <a:solidFill>
                  <a:schemeClr val="bg1"/>
                </a:solidFill>
                <a:latin typeface="Times New Roman"/>
                <a:ea typeface="Times New Roman"/>
              </a:rPr>
              <a:t>în rândul membrilor săi și în societate a respectării normelor stabilite pentru păstrarea ordinii publice, a bunelor moravuri şi a normelor de comportament civic;</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cooperarea/colaborarea </a:t>
            </a:r>
            <a:r>
              <a:rPr lang="ro-RO" dirty="0">
                <a:solidFill>
                  <a:schemeClr val="bg1"/>
                </a:solidFill>
                <a:latin typeface="Times New Roman"/>
                <a:ea typeface="Times New Roman"/>
              </a:rPr>
              <a:t>cu alte asociații similare din România sau din străinătate, cu autoritațile publice centrale și locale, precum și cu forurile internaţionale de profil, în concordanţă cu politica de apărare şi relaţiile externe ale statului român şi ale armatei sale, pentru îndeplinirea obiectivelor Filialei Hunedoara;</a:t>
            </a:r>
            <a:endParaRPr lang="en-US" dirty="0">
              <a:solidFill>
                <a:schemeClr val="bg1"/>
              </a:solidFill>
              <a:latin typeface="Times New Roman"/>
              <a:ea typeface="Times New Roman"/>
            </a:endParaRPr>
          </a:p>
          <a:p>
            <a:pPr marR="0" lvl="1" algn="just">
              <a:lnSpc>
                <a:spcPts val="1700"/>
              </a:lnSpc>
              <a:spcBef>
                <a:spcPts val="0"/>
              </a:spcBef>
              <a:spcAft>
                <a:spcPts val="0"/>
              </a:spcAft>
              <a:buSzPts val="1400"/>
              <a:tabLst>
                <a:tab pos="720090" algn="l"/>
                <a:tab pos="2171700" algn="l"/>
              </a:tabLst>
            </a:pPr>
            <a:r>
              <a:rPr lang="ro-RO" dirty="0" smtClean="0">
                <a:solidFill>
                  <a:schemeClr val="bg1"/>
                </a:solidFill>
                <a:latin typeface="Times New Roman"/>
                <a:ea typeface="Times New Roman"/>
              </a:rPr>
              <a:t>- organizarea </a:t>
            </a:r>
            <a:r>
              <a:rPr lang="ro-RO" dirty="0">
                <a:solidFill>
                  <a:schemeClr val="bg1"/>
                </a:solidFill>
                <a:latin typeface="Times New Roman"/>
                <a:ea typeface="Times New Roman"/>
              </a:rPr>
              <a:t>unor concursuri și competiții sportive în vederea promovării logisticii militare la nivel național și internațional;</a:t>
            </a:r>
            <a:endParaRPr lang="en-US" dirty="0">
              <a:solidFill>
                <a:schemeClr val="bg1"/>
              </a:solidFill>
              <a:effectLst/>
              <a:latin typeface="Times New Roman"/>
              <a:ea typeface="Times New Roman"/>
            </a:endParaRPr>
          </a:p>
        </p:txBody>
      </p:sp>
    </p:spTree>
    <p:extLst>
      <p:ext uri="{BB962C8B-B14F-4D97-AF65-F5344CB8AC3E}">
        <p14:creationId xmlns:p14="http://schemas.microsoft.com/office/powerpoint/2010/main" val="19443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1738</TotalTime>
  <Words>1209</Words>
  <Application>Microsoft Office PowerPoint</Application>
  <PresentationFormat>On-screen Show (4:3)</PresentationFormat>
  <Paragraphs>85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Apex</vt:lpstr>
      <vt:lpstr>ASOCIAȚIA CADRELOR MILITARE ÎN REZERVĂ ȘI RETRAGERE DIN LOGISTICA  ARMATEI  “GENERAL  Constantin zaharia”  - Filiala  județeană hunedoara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CAMPANIE ELECTORALA  - ALEGERI LOCALE GEOAGIU 2020 -   OPSD GEOAGIU</dc:title>
  <dc:creator>Marcel</dc:creator>
  <cp:lastModifiedBy>Marcel</cp:lastModifiedBy>
  <cp:revision>400</cp:revision>
  <dcterms:created xsi:type="dcterms:W3CDTF">2019-08-29T01:00:55Z</dcterms:created>
  <dcterms:modified xsi:type="dcterms:W3CDTF">2025-01-15T14:16:34Z</dcterms:modified>
</cp:coreProperties>
</file>